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Action1.xml" ContentType="application/vnd.ms-office.inkAction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436" r:id="rId2"/>
    <p:sldId id="437" r:id="rId3"/>
    <p:sldId id="438" r:id="rId4"/>
    <p:sldId id="439" r:id="rId5"/>
    <p:sldId id="440" r:id="rId6"/>
    <p:sldId id="441" r:id="rId7"/>
    <p:sldId id="442" r:id="rId8"/>
    <p:sldId id="296" r:id="rId9"/>
    <p:sldId id="306" r:id="rId10"/>
    <p:sldId id="340" r:id="rId11"/>
    <p:sldId id="341" r:id="rId12"/>
    <p:sldId id="298" r:id="rId13"/>
    <p:sldId id="299" r:id="rId14"/>
    <p:sldId id="343" r:id="rId15"/>
    <p:sldId id="300" r:id="rId16"/>
    <p:sldId id="301" r:id="rId17"/>
    <p:sldId id="344" r:id="rId18"/>
    <p:sldId id="302" r:id="rId19"/>
    <p:sldId id="303" r:id="rId20"/>
    <p:sldId id="345" r:id="rId21"/>
    <p:sldId id="305" r:id="rId22"/>
    <p:sldId id="304" r:id="rId23"/>
    <p:sldId id="307" r:id="rId24"/>
    <p:sldId id="308" r:id="rId25"/>
    <p:sldId id="313" r:id="rId26"/>
    <p:sldId id="309" r:id="rId27"/>
    <p:sldId id="310" r:id="rId28"/>
    <p:sldId id="316" r:id="rId29"/>
    <p:sldId id="317" r:id="rId30"/>
    <p:sldId id="319" r:id="rId31"/>
    <p:sldId id="318" r:id="rId32"/>
    <p:sldId id="342" r:id="rId33"/>
  </p:sldIdLst>
  <p:sldSz cx="9144000" cy="6858000" type="screen4x3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2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8000"/>
    <a:srgbClr val="CC0066"/>
    <a:srgbClr val="CC00FF"/>
    <a:srgbClr val="FFFFCC"/>
    <a:srgbClr val="306C58"/>
    <a:srgbClr val="99C7F3"/>
    <a:srgbClr val="F4F1B2"/>
    <a:srgbClr val="9134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>
      <p:cViewPr varScale="1">
        <p:scale>
          <a:sx n="165" d="100"/>
          <a:sy n="165" d="100"/>
        </p:scale>
        <p:origin x="1644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9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DEB8157-6F6B-41E8-9C71-578188D243B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59555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768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110.18652" units="1/cm"/>
          <inkml:channelProperty channel="Y" name="resolution" value="55.10204" units="1/cm"/>
          <inkml:channelProperty channel="T" name="resolution" value="1" units="1/dev"/>
        </inkml:channelProperties>
      </inkml:inkSource>
      <inkml:timestamp xml:id="ts0" timeString="2022-10-19T13:40:23.9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4169">
    <iact:property name="dataType"/>
    <iact:actionData xml:id="d0">
      <inkml:trace xmlns:inkml="http://www.w3.org/2003/InkML" xml:id="stk0" contextRef="#ctx0" brushRef="#br0">10488 11728 0,'20'0'91,"100"-10"-65,-90 10-19,169 0 16,-79 0-22,0 0 7,110 20 13,-130-10-18,0 10 6,49-10 9,-89 0-14,-20-10 5,-20 0 8</inkml:trace>
    </iact:actionData>
  </iact:action>
</iact:action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58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D9F7B97-B94A-4A52-9295-94F3BC67E85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040827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E2F5A152-143A-477D-90F0-A6A31F79FE27}" type="slidenum">
              <a:rPr lang="en-US" altLang="ko-KR" smtClean="0"/>
              <a:pPr>
                <a:spcBef>
                  <a:spcPct val="0"/>
                </a:spcBef>
              </a:pPr>
              <a:t>1</a:t>
            </a:fld>
            <a:endParaRPr lang="en-US" altLang="ko-KR"/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/>
          </a:p>
        </p:txBody>
      </p:sp>
    </p:spTree>
    <p:extLst>
      <p:ext uri="{BB962C8B-B14F-4D97-AF65-F5344CB8AC3E}">
        <p14:creationId xmlns:p14="http://schemas.microsoft.com/office/powerpoint/2010/main" val="3414774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슬라이드 이미지 개체 틀 1">
            <a:extLst>
              <a:ext uri="{FF2B5EF4-FFF2-40B4-BE49-F238E27FC236}">
                <a16:creationId xmlns:a16="http://schemas.microsoft.com/office/drawing/2014/main" id="{59371A5A-5EF8-1470-08CF-090B104E11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슬라이드 노트 개체 틀 2">
            <a:extLst>
              <a:ext uri="{FF2B5EF4-FFF2-40B4-BE49-F238E27FC236}">
                <a16:creationId xmlns:a16="http://schemas.microsoft.com/office/drawing/2014/main" id="{DCC57BC4-EF12-F857-4C1C-1AC1BA059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148" name="슬라이드 번호 개체 틀 3">
            <a:extLst>
              <a:ext uri="{FF2B5EF4-FFF2-40B4-BE49-F238E27FC236}">
                <a16:creationId xmlns:a16="http://schemas.microsoft.com/office/drawing/2014/main" id="{D5896ACC-432F-971F-3067-B8AB31F08F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D4304E88-FB1A-40D9-B40B-9C76FDD83212}" type="slidenum">
              <a:rPr lang="en-US" altLang="ko-KR"/>
              <a:pPr>
                <a:spcBef>
                  <a:spcPct val="0"/>
                </a:spcBef>
              </a:pPr>
              <a:t>10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슬라이드 이미지 개체 틀 1">
            <a:extLst>
              <a:ext uri="{FF2B5EF4-FFF2-40B4-BE49-F238E27FC236}">
                <a16:creationId xmlns:a16="http://schemas.microsoft.com/office/drawing/2014/main" id="{43A57641-FE27-0903-B446-A55357BC7BA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슬라이드 노트 개체 틀 2">
            <a:extLst>
              <a:ext uri="{FF2B5EF4-FFF2-40B4-BE49-F238E27FC236}">
                <a16:creationId xmlns:a16="http://schemas.microsoft.com/office/drawing/2014/main" id="{A6184F23-EC1F-EC91-C281-C968470F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196" name="슬라이드 번호 개체 틀 3">
            <a:extLst>
              <a:ext uri="{FF2B5EF4-FFF2-40B4-BE49-F238E27FC236}">
                <a16:creationId xmlns:a16="http://schemas.microsoft.com/office/drawing/2014/main" id="{34F864EC-2EF4-B038-BAB2-03AEE0AB51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E7BDAFA9-2BAC-450D-B809-594523693F31}" type="slidenum">
              <a:rPr lang="en-US" altLang="ko-KR"/>
              <a:pPr>
                <a:spcBef>
                  <a:spcPct val="0"/>
                </a:spcBef>
              </a:pPr>
              <a:t>11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CAD525FC-A7E1-488D-8645-914C507A4B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586BDFE1-008E-4E54-AD5C-FD95081EF2E4}" type="slidenum">
              <a:rPr lang="en-US" altLang="ko-KR"/>
              <a:pPr>
                <a:spcBef>
                  <a:spcPct val="0"/>
                </a:spcBef>
              </a:pPr>
              <a:t>12</a:t>
            </a:fld>
            <a:endParaRPr lang="en-US" altLang="ko-KR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C4A8D950-2F7F-2975-781E-6E9B298DD64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1C1836A9-3CED-337E-C48C-22EFA3A2C1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75F1F9A6-0D48-9E9A-2BF8-A545E13967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C6F69ED3-1480-4E6F-A1F6-F889E38AB786}" type="slidenum">
              <a:rPr lang="en-US" altLang="ko-KR"/>
              <a:pPr>
                <a:spcBef>
                  <a:spcPct val="0"/>
                </a:spcBef>
              </a:pPr>
              <a:t>13</a:t>
            </a:fld>
            <a:endParaRPr lang="en-US" altLang="ko-KR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20E68A44-0B34-BDC4-D625-912C5D417A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AD39294E-1E73-39C7-FC9B-37DB300BD2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8DFDD763-C219-2458-4E08-CAD0B1D52EB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45F655E5-86CC-4B20-870F-6145DFA74DBC}" type="slidenum">
              <a:rPr lang="en-US" altLang="ko-KR"/>
              <a:pPr>
                <a:spcBef>
                  <a:spcPct val="0"/>
                </a:spcBef>
              </a:pPr>
              <a:t>15</a:t>
            </a:fld>
            <a:endParaRPr lang="en-US" altLang="ko-KR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958B349B-80F8-EF18-7B1D-448CCE2B8BD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5323DE84-3AC6-8CFC-83F7-4A495DA479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C5281881-ED0B-46DF-BFCE-DE38B6899C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5185B6CA-993C-43B7-94EE-D52681C8E388}" type="slidenum">
              <a:rPr lang="en-US" altLang="ko-KR"/>
              <a:pPr>
                <a:spcBef>
                  <a:spcPct val="0"/>
                </a:spcBef>
              </a:pPr>
              <a:t>16</a:t>
            </a:fld>
            <a:endParaRPr lang="en-US" altLang="ko-KR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D2C4EF8A-2F65-BE75-E008-991EB30C0D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AF9CA74B-8C01-53FA-D0BA-40F6AEBE7F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68E8C9F0-E59E-7456-3DE3-1B75B67A3EF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083F42E3-3948-4C9D-9C4C-F23210D2F738}" type="slidenum">
              <a:rPr lang="en-US" altLang="ko-KR"/>
              <a:pPr>
                <a:spcBef>
                  <a:spcPct val="0"/>
                </a:spcBef>
              </a:pPr>
              <a:t>18</a:t>
            </a:fld>
            <a:endParaRPr lang="en-US" altLang="ko-KR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8F026C3B-504B-8D65-D801-E5947963329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7D62F80A-E42F-6975-BDEA-8E06E4A82B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ED9DA13F-6662-362D-059E-22B0020FB38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C1D4657E-E486-41C4-8D94-11321653015D}" type="slidenum">
              <a:rPr lang="en-US" altLang="ko-KR"/>
              <a:pPr>
                <a:spcBef>
                  <a:spcPct val="0"/>
                </a:spcBef>
              </a:pPr>
              <a:t>19</a:t>
            </a:fld>
            <a:endParaRPr lang="en-US" altLang="ko-KR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85A24E25-FA62-E788-74BC-C70E6F38341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85DA636A-EB33-ECF3-4000-A2703DBA39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DD4929F3-729B-CDC0-AC38-E4190E381B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1F0927C3-223E-42ED-9C41-117A0C3C8CEC}" type="slidenum">
              <a:rPr lang="en-US" altLang="ko-KR"/>
              <a:pPr>
                <a:spcBef>
                  <a:spcPct val="0"/>
                </a:spcBef>
              </a:pPr>
              <a:t>21</a:t>
            </a:fld>
            <a:endParaRPr lang="en-US" altLang="ko-KR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32A8CA90-A9C0-EE9A-0453-A75970E14C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ACB10B8A-6916-1D45-0807-C6E8C4F751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5539332B-3C50-9F6A-ECCC-17EFD4E7CA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BC7CA008-07D8-491F-88CF-20FED9C973A8}" type="slidenum">
              <a:rPr lang="en-US" altLang="ko-KR"/>
              <a:pPr>
                <a:spcBef>
                  <a:spcPct val="0"/>
                </a:spcBef>
              </a:pPr>
              <a:t>22</a:t>
            </a:fld>
            <a:endParaRPr lang="en-US" altLang="ko-KR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1B6055E3-A191-1CC3-F3D4-EC88951136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340607AA-018E-A59F-5386-AE368D12FA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196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7352AC5F-0FAD-4942-AC68-EC713CADAEBF}" type="slidenum">
              <a:rPr lang="en-US" altLang="ko-KR" smtClean="0"/>
              <a:pPr>
                <a:spcBef>
                  <a:spcPct val="0"/>
                </a:spcBef>
              </a:pPr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56824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49D2749A-D6F4-3E58-7DFA-91E03264CB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DC10F3AA-4D80-4C0B-A059-24ECF02D2F7D}" type="slidenum">
              <a:rPr lang="en-US" altLang="ko-KR"/>
              <a:pPr>
                <a:spcBef>
                  <a:spcPct val="0"/>
                </a:spcBef>
              </a:pPr>
              <a:t>23</a:t>
            </a:fld>
            <a:endParaRPr lang="en-US" altLang="ko-KR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820B5F15-6009-CBDD-3906-199E9595BBC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040A9ADB-4962-5704-1FDE-F26D253D59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>
            <a:extLst>
              <a:ext uri="{FF2B5EF4-FFF2-40B4-BE49-F238E27FC236}">
                <a16:creationId xmlns:a16="http://schemas.microsoft.com/office/drawing/2014/main" id="{5BDEED95-0482-F981-0D31-68BC6DDF0C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7DE1D775-9FF8-4326-BD7D-E67438B92F86}" type="slidenum">
              <a:rPr lang="en-US" altLang="ko-KR"/>
              <a:pPr>
                <a:spcBef>
                  <a:spcPct val="0"/>
                </a:spcBef>
              </a:pPr>
              <a:t>24</a:t>
            </a:fld>
            <a:endParaRPr lang="en-US" altLang="ko-KR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77F985C5-C9F1-9349-A7B4-79222BE808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E049849F-4F7C-FA9D-BEE5-8F172C29FF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D17EF18D-A9D6-B185-2350-C48C8CA578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7D70ADEA-3B04-48EA-AF9A-60222278FEB1}" type="slidenum">
              <a:rPr lang="en-US" altLang="ko-KR"/>
              <a:pPr>
                <a:spcBef>
                  <a:spcPct val="0"/>
                </a:spcBef>
              </a:pPr>
              <a:t>25</a:t>
            </a:fld>
            <a:endParaRPr lang="en-US" altLang="ko-KR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15CF6ACD-1676-14B2-8FD1-08A19B3816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BDE6BEF4-9FA5-DD38-2CCD-DC0CD32489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3CF88283-B568-6B30-60B7-A60F2A8ABF9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B71910C9-810A-4473-9514-733717B4F206}" type="slidenum">
              <a:rPr lang="en-US" altLang="ko-KR"/>
              <a:pPr>
                <a:spcBef>
                  <a:spcPct val="0"/>
                </a:spcBef>
              </a:pPr>
              <a:t>26</a:t>
            </a:fld>
            <a:endParaRPr lang="en-US" altLang="ko-KR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4224F053-E693-1FD3-F1B2-C1B8397A6E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37980A9B-8856-F989-429D-161FCC9E07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4EB0EC51-94D6-7D46-C63A-6F4DE4BE59C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E58B1B96-F12D-478F-855E-A32D07BBFB7C}" type="slidenum">
              <a:rPr lang="en-US" altLang="ko-KR"/>
              <a:pPr>
                <a:spcBef>
                  <a:spcPct val="0"/>
                </a:spcBef>
              </a:pPr>
              <a:t>27</a:t>
            </a:fld>
            <a:endParaRPr lang="en-US" altLang="ko-KR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5F47BC6D-4B06-7206-DC40-3A096E99A2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432B5E35-8A39-60C5-8811-A8C9748FAF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014A76CB-D7B4-3BA5-E999-DCDECE96B12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AD0D43C0-FCB0-4E19-91DB-7BAF9AD9812E}" type="slidenum">
              <a:rPr lang="en-US" altLang="ko-KR"/>
              <a:pPr>
                <a:spcBef>
                  <a:spcPct val="0"/>
                </a:spcBef>
              </a:pPr>
              <a:t>28</a:t>
            </a:fld>
            <a:endParaRPr lang="en-US" altLang="ko-KR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2EF24EEF-AA48-B471-BD2C-7A637E1FFB8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C3F82337-D37A-F1FF-EADC-359C190123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044D6B52-D614-AB52-34B5-083031E4AB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3B75E007-B3CF-4DED-A36C-7CF1FF890ED5}" type="slidenum">
              <a:rPr lang="en-US" altLang="ko-KR"/>
              <a:pPr>
                <a:spcBef>
                  <a:spcPct val="0"/>
                </a:spcBef>
              </a:pPr>
              <a:t>29</a:t>
            </a:fld>
            <a:endParaRPr lang="en-US" altLang="ko-KR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713EC967-FEF3-6922-0817-766C7D5F6B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5C4C8998-4FE6-D2AD-B147-A78E0A509C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D54E0C0A-83E6-AAE8-ED7E-380D3E5BE2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5D6B6E4B-CFB8-4B3E-A22D-C51667D16563}" type="slidenum">
              <a:rPr lang="en-US" altLang="ko-KR"/>
              <a:pPr>
                <a:spcBef>
                  <a:spcPct val="0"/>
                </a:spcBef>
              </a:pPr>
              <a:t>30</a:t>
            </a:fld>
            <a:endParaRPr lang="en-US" altLang="ko-KR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1010A2EC-3686-110F-E348-873642F06B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EE2D5EF7-5484-B096-2476-F58760ED32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20B837C8-B6D5-BD8D-1194-B2948313F6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B9BB304F-7544-4D4F-AE84-6C4CF4F379BD}" type="slidenum">
              <a:rPr lang="en-US" altLang="ko-KR"/>
              <a:pPr>
                <a:spcBef>
                  <a:spcPct val="0"/>
                </a:spcBef>
              </a:pPr>
              <a:t>31</a:t>
            </a:fld>
            <a:endParaRPr lang="en-US" altLang="ko-KR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A9F8BD44-1DD2-2274-D2DD-5E2DB113CD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566BFB5E-FB32-6843-0FBB-9823688BCE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슬라이드 이미지 개체 틀 1">
            <a:extLst>
              <a:ext uri="{FF2B5EF4-FFF2-40B4-BE49-F238E27FC236}">
                <a16:creationId xmlns:a16="http://schemas.microsoft.com/office/drawing/2014/main" id="{104C7A2A-B4AF-5C90-2324-7A6F18A335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슬라이드 노트 개체 틀 2">
            <a:extLst>
              <a:ext uri="{FF2B5EF4-FFF2-40B4-BE49-F238E27FC236}">
                <a16:creationId xmlns:a16="http://schemas.microsoft.com/office/drawing/2014/main" id="{207E5976-A50D-379A-0DF7-44D57C64A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5060" name="슬라이드 번호 개체 틀 3">
            <a:extLst>
              <a:ext uri="{FF2B5EF4-FFF2-40B4-BE49-F238E27FC236}">
                <a16:creationId xmlns:a16="http://schemas.microsoft.com/office/drawing/2014/main" id="{A5A86D15-D807-B933-AAFB-1210D4BDD9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35AE0479-3250-4170-A8DD-B89BD868F878}" type="slidenum">
              <a:rPr lang="en-US" altLang="ko-KR"/>
              <a:pPr>
                <a:spcBef>
                  <a:spcPct val="0"/>
                </a:spcBef>
              </a:pPr>
              <a:t>32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243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244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90AE16FD-2CF0-44EA-B046-FAF0D79C4BE2}" type="slidenum">
              <a:rPr lang="en-US" altLang="ko-KR" smtClean="0"/>
              <a:pPr>
                <a:spcBef>
                  <a:spcPct val="0"/>
                </a:spcBef>
              </a:pPr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12154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22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FF871458-C770-4368-A13F-4B89CC3A47CA}" type="slidenum">
              <a:rPr lang="en-US" altLang="ko-KR" smtClean="0"/>
              <a:pPr>
                <a:spcBef>
                  <a:spcPct val="0"/>
                </a:spcBef>
              </a:pPr>
              <a:t>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8998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46C71763-3094-446F-A541-DFA5A8BFA3D0}" type="slidenum">
              <a:rPr lang="en-US" altLang="ko-KR" smtClean="0"/>
              <a:pPr>
                <a:spcBef>
                  <a:spcPct val="0"/>
                </a:spcBef>
              </a:pPr>
              <a:t>5</a:t>
            </a:fld>
            <a:endParaRPr lang="en-US" altLang="ko-KR"/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  <p:extLst>
      <p:ext uri="{BB962C8B-B14F-4D97-AF65-F5344CB8AC3E}">
        <p14:creationId xmlns:p14="http://schemas.microsoft.com/office/powerpoint/2010/main" val="4097154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63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AA64F5CF-FEB4-43C8-AF39-3333787789D3}" type="slidenum">
              <a:rPr lang="en-US" altLang="ko-KR" smtClean="0"/>
              <a:pPr>
                <a:spcBef>
                  <a:spcPct val="0"/>
                </a:spcBef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03458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8435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8436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86DF40F8-6896-4546-A84D-E8019B6C4FED}" type="slidenum">
              <a:rPr lang="en-US" altLang="ko-KR" smtClean="0"/>
              <a:pPr>
                <a:spcBef>
                  <a:spcPct val="0"/>
                </a:spcBef>
              </a:pPr>
              <a:t>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1512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8C4796B5-E97B-59E9-1FB4-E15C4707CF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230BEE73-DB1E-4F2F-AF48-ADFE8EB77248}" type="slidenum">
              <a:rPr lang="en-US" altLang="ko-KR" smtClean="0"/>
              <a:pPr>
                <a:spcBef>
                  <a:spcPct val="0"/>
                </a:spcBef>
              </a:pPr>
              <a:t>8</a:t>
            </a:fld>
            <a:endParaRPr lang="en-US" altLang="ko-KR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50029F94-C12A-132C-AA55-6A2F0EAE90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400033C5-7D8E-252B-7C76-69A7A106A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83C9698D-6699-9559-7A24-F3817167DCC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F35F14E2-7DB6-48E8-88A1-C3751B00141F}" type="slidenum">
              <a:rPr lang="en-US" altLang="ko-KR" smtClean="0"/>
              <a:pPr>
                <a:spcBef>
                  <a:spcPct val="0"/>
                </a:spcBef>
              </a:pPr>
              <a:t>9</a:t>
            </a:fld>
            <a:endParaRPr lang="en-US" altLang="ko-KR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89504A9C-BF5B-895C-B918-2EB0632E750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7364B397-BCCE-17E0-7308-0C659DC9A8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 bwMode="ltGray"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 l="29329" t="17232" r="9392" b="20303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29"/>
          <p:cNvGrpSpPr>
            <a:grpSpLocks/>
          </p:cNvGrpSpPr>
          <p:nvPr/>
        </p:nvGrpSpPr>
        <p:grpSpPr bwMode="auto">
          <a:xfrm>
            <a:off x="0" y="3073400"/>
            <a:ext cx="9144000" cy="838200"/>
            <a:chOff x="0" y="1920"/>
            <a:chExt cx="5760" cy="528"/>
          </a:xfrm>
        </p:grpSpPr>
        <p:sp>
          <p:nvSpPr>
            <p:cNvPr id="6" name="Line 27"/>
            <p:cNvSpPr>
              <a:spLocks noChangeShapeType="1"/>
            </p:cNvSpPr>
            <p:nvPr userDrawn="1"/>
          </p:nvSpPr>
          <p:spPr bwMode="ltGray">
            <a:xfrm>
              <a:off x="0" y="1920"/>
              <a:ext cx="5760" cy="0"/>
            </a:xfrm>
            <a:prstGeom prst="line">
              <a:avLst/>
            </a:prstGeom>
            <a:noFill/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ko-KR" altLang="en-US"/>
            </a:p>
          </p:txBody>
        </p:sp>
        <p:sp>
          <p:nvSpPr>
            <p:cNvPr id="7" name="Line 28"/>
            <p:cNvSpPr>
              <a:spLocks noChangeShapeType="1"/>
            </p:cNvSpPr>
            <p:nvPr userDrawn="1"/>
          </p:nvSpPr>
          <p:spPr bwMode="ltGray">
            <a:xfrm>
              <a:off x="0" y="2448"/>
              <a:ext cx="5760" cy="0"/>
            </a:xfrm>
            <a:prstGeom prst="line">
              <a:avLst/>
            </a:prstGeom>
            <a:noFill/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ko-KR" altLang="en-US"/>
            </a:p>
          </p:txBody>
        </p:sp>
      </p:grpSp>
      <p:sp>
        <p:nvSpPr>
          <p:cNvPr id="8" name="Line 30"/>
          <p:cNvSpPr>
            <a:spLocks noChangeShapeType="1"/>
          </p:cNvSpPr>
          <p:nvPr/>
        </p:nvSpPr>
        <p:spPr bwMode="ltGray">
          <a:xfrm>
            <a:off x="2286000" y="3911600"/>
            <a:ext cx="0" cy="19050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9" name="Line 31"/>
          <p:cNvSpPr>
            <a:spLocks noChangeShapeType="1"/>
          </p:cNvSpPr>
          <p:nvPr/>
        </p:nvSpPr>
        <p:spPr bwMode="ltGray">
          <a:xfrm>
            <a:off x="2057400" y="5562600"/>
            <a:ext cx="5029200" cy="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grpSp>
        <p:nvGrpSpPr>
          <p:cNvPr id="10" name="Group 32"/>
          <p:cNvGrpSpPr>
            <a:grpSpLocks/>
          </p:cNvGrpSpPr>
          <p:nvPr/>
        </p:nvGrpSpPr>
        <p:grpSpPr bwMode="auto">
          <a:xfrm>
            <a:off x="0" y="3022600"/>
            <a:ext cx="9144000" cy="838200"/>
            <a:chOff x="0" y="1920"/>
            <a:chExt cx="5760" cy="528"/>
          </a:xfrm>
        </p:grpSpPr>
        <p:sp>
          <p:nvSpPr>
            <p:cNvPr id="11" name="Line 33"/>
            <p:cNvSpPr>
              <a:spLocks noChangeShapeType="1"/>
            </p:cNvSpPr>
            <p:nvPr userDrawn="1"/>
          </p:nvSpPr>
          <p:spPr bwMode="ltGray">
            <a:xfrm>
              <a:off x="0" y="1920"/>
              <a:ext cx="5760" cy="0"/>
            </a:xfrm>
            <a:prstGeom prst="line">
              <a:avLst/>
            </a:prstGeom>
            <a:noFill/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ko-KR" altLang="en-US"/>
            </a:p>
          </p:txBody>
        </p:sp>
        <p:sp>
          <p:nvSpPr>
            <p:cNvPr id="12" name="Line 34"/>
            <p:cNvSpPr>
              <a:spLocks noChangeShapeType="1"/>
            </p:cNvSpPr>
            <p:nvPr userDrawn="1"/>
          </p:nvSpPr>
          <p:spPr bwMode="ltGray">
            <a:xfrm>
              <a:off x="0" y="2448"/>
              <a:ext cx="5760" cy="0"/>
            </a:xfrm>
            <a:prstGeom prst="line">
              <a:avLst/>
            </a:prstGeom>
            <a:noFill/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ko-KR" altLang="en-US"/>
            </a:p>
          </p:txBody>
        </p:sp>
      </p:grp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invGray">
          <a:xfrm>
            <a:off x="0" y="3124200"/>
            <a:ext cx="9144000" cy="685800"/>
          </a:xfrm>
          <a:solidFill>
            <a:schemeClr val="tx1"/>
          </a:solidFill>
        </p:spPr>
        <p:txBody>
          <a:bodyPr/>
          <a:lstStyle>
            <a:lvl1pPr algn="ctr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4D4D4D"/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5105400"/>
            <a:ext cx="5486400" cy="508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64B54C9-4FB0-44A1-8ECB-A2C11724FCE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B62196-7B95-4585-BF15-A0DEE4EB0EC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1981200" cy="5486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791200" cy="54864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6D7C7E-9A4F-4EA7-9347-C3D639A5B93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B35131-CC70-4A14-95B1-EDCAAFE1C4F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682E87-200D-4F3E-B19B-4F739525FE0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5800" y="1371600"/>
            <a:ext cx="38862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724400" y="1371600"/>
            <a:ext cx="38862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8C727B-79C4-482C-9B3B-3613485992F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113BB0-95A2-43D7-9252-047BB95C67C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9" name="직사각형 8"/>
          <p:cNvSpPr/>
          <p:nvPr userDrawn="1"/>
        </p:nvSpPr>
        <p:spPr>
          <a:xfrm>
            <a:off x="6832514" y="6324600"/>
            <a:ext cx="2321668" cy="317500"/>
          </a:xfrm>
          <a:prstGeom prst="rect">
            <a:avLst/>
          </a:prstGeom>
          <a:solidFill>
            <a:srgbClr val="99C7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6348" y="6453336"/>
            <a:ext cx="2164125" cy="3116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4C404E-9529-42B3-BB32-00B337A41A9E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0C6090-BD25-40CC-A346-0FA57D619B8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30FC04-1EC0-46F0-968E-535D0F79697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ECE2CB-4093-431D-A2D1-52DE729C5E3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4" cstate="print"/>
          <a:srcRect l="29329" t="17232" r="9392" b="20303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71600"/>
            <a:ext cx="79248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13500"/>
            <a:ext cx="1905000" cy="33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733800" y="6413500"/>
            <a:ext cx="1600200" cy="33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fld id="{EE5B434B-B058-430D-BD86-ADC17CBB1A3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2054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685800" y="609600"/>
            <a:ext cx="7848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43" name="Line 19"/>
          <p:cNvSpPr>
            <a:spLocks noChangeShapeType="1"/>
          </p:cNvSpPr>
          <p:nvPr/>
        </p:nvSpPr>
        <p:spPr bwMode="auto">
          <a:xfrm>
            <a:off x="685800" y="1219200"/>
            <a:ext cx="8458200" cy="0"/>
          </a:xfrm>
          <a:prstGeom prst="line">
            <a:avLst/>
          </a:prstGeom>
          <a:noFill/>
          <a:ln w="28575">
            <a:solidFill>
              <a:schemeClr val="accent1"/>
            </a:solidFill>
            <a:prstDash val="sysDot"/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3" grpId="0" animBg="1"/>
    </p:bld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000" b="1">
          <a:solidFill>
            <a:schemeClr val="tx2"/>
          </a:solidFill>
          <a:latin typeface="+mj-lt"/>
          <a:ea typeface="HY동녘B" pitchFamily="18" charset="-127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000" b="1">
          <a:solidFill>
            <a:schemeClr val="tx2"/>
          </a:solidFill>
          <a:latin typeface="MD솔체" pitchFamily="18" charset="-127"/>
          <a:ea typeface="HY동녘B" pitchFamily="18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000" b="1">
          <a:solidFill>
            <a:schemeClr val="tx2"/>
          </a:solidFill>
          <a:latin typeface="MD솔체" pitchFamily="18" charset="-127"/>
          <a:ea typeface="HY동녘B" pitchFamily="18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000" b="1">
          <a:solidFill>
            <a:schemeClr val="tx2"/>
          </a:solidFill>
          <a:latin typeface="MD솔체" pitchFamily="18" charset="-127"/>
          <a:ea typeface="HY동녘B" pitchFamily="18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000" b="1">
          <a:solidFill>
            <a:schemeClr val="tx2"/>
          </a:solidFill>
          <a:latin typeface="MD솔체" pitchFamily="18" charset="-127"/>
          <a:ea typeface="HY동녘B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MD솔체" pitchFamily="18" charset="-127"/>
          <a:ea typeface="MD솔체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MD솔체" pitchFamily="18" charset="-127"/>
          <a:ea typeface="MD솔체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MD솔체" pitchFamily="18" charset="-127"/>
          <a:ea typeface="MD솔체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600" b="1">
          <a:solidFill>
            <a:schemeClr val="tx2"/>
          </a:solidFill>
          <a:latin typeface="MD솔체" pitchFamily="18" charset="-127"/>
          <a:ea typeface="MD솔체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£"/>
        <a:defRPr kumimoji="1" sz="2800">
          <a:solidFill>
            <a:schemeClr val="tx1"/>
          </a:solidFill>
          <a:latin typeface="+mn-lt"/>
          <a:ea typeface="HY동녘M" pitchFamily="18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HY동녘M" pitchFamily="18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kumimoji="1" sz="2400">
          <a:solidFill>
            <a:schemeClr val="tx1"/>
          </a:solidFill>
          <a:latin typeface="+mn-lt"/>
          <a:ea typeface="HY동녘M" pitchFamily="18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HY동녘M" pitchFamily="18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kumimoji="1" sz="2000">
          <a:solidFill>
            <a:schemeClr val="tx1"/>
          </a:solidFill>
          <a:latin typeface="+mn-lt"/>
          <a:ea typeface="HY동녘M" pitchFamily="18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lr>
          <a:schemeClr val="accent1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lr>
          <a:schemeClr val="accent1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lr>
          <a:schemeClr val="accent1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lr>
          <a:schemeClr val="accent1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9.png"/><Relationship Id="rId5" Type="http://schemas.microsoft.com/office/2011/relationships/inkAction" Target="../ink/inkAction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29" t="17232" r="9392" b="20303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571625"/>
            <a:ext cx="9144000" cy="17287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>
              <a:defRPr/>
            </a:pPr>
            <a:r>
              <a:rPr lang="en-US" altLang="ko-KR" sz="2800">
                <a:solidFill>
                  <a:schemeClr val="tx2">
                    <a:lumMod val="75000"/>
                  </a:schemeClr>
                </a:solidFill>
                <a:latin typeface="HY동녘B" pitchFamily="18" charset="-127"/>
              </a:rPr>
              <a:t>Databases</a:t>
            </a:r>
            <a:br>
              <a:rPr lang="en-US" altLang="ko-KR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</a:rPr>
            </a:br>
            <a:r>
              <a:rPr lang="ko-KR" altLang="en-US" sz="4400" dirty="0"/>
              <a:t> </a:t>
            </a:r>
            <a:r>
              <a:rPr lang="en-US" altLang="ko-KR" sz="44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</a:rPr>
              <a:t>ER </a:t>
            </a:r>
            <a:r>
              <a:rPr lang="ko-KR" altLang="en-US" sz="4400" dirty="0">
                <a:solidFill>
                  <a:schemeClr val="tx2">
                    <a:lumMod val="75000"/>
                  </a:schemeClr>
                </a:solidFill>
              </a:rPr>
              <a:t>모델을 사용한 데이터 모델링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35150" y="4797425"/>
            <a:ext cx="5767388" cy="1368425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HY동녘B" pitchFamily="18" charset="-127"/>
                <a:ea typeface="HY동녘B" pitchFamily="18" charset="-127"/>
              </a:rPr>
              <a:t>한국공학대학교</a:t>
            </a:r>
          </a:p>
          <a:p>
            <a:pPr eaLnBrk="1" hangingPunct="1">
              <a:defRPr/>
            </a:pPr>
            <a:r>
              <a: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HY동녘B" pitchFamily="18" charset="-127"/>
                <a:ea typeface="HY동녘B" pitchFamily="18" charset="-127"/>
              </a:rPr>
              <a:t>게임공학과</a:t>
            </a:r>
          </a:p>
          <a:p>
            <a:pPr eaLnBrk="1" hangingPunct="1">
              <a:defRPr/>
            </a:pPr>
            <a:r>
              <a: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HY동녘B" pitchFamily="18" charset="-127"/>
                <a:ea typeface="HY동녘B" pitchFamily="18" charset="-127"/>
              </a:rPr>
              <a:t>장 지 </a:t>
            </a:r>
            <a:r>
              <a:rPr lang="ko-KR" altLang="en-US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HY동녘B" pitchFamily="18" charset="-127"/>
                <a:ea typeface="HY동녘B" pitchFamily="18" charset="-127"/>
              </a:rPr>
              <a:t>웅</a:t>
            </a:r>
            <a:endParaRPr lang="ko-KR" altLang="en-US" dirty="0">
              <a:solidFill>
                <a:schemeClr val="tx2">
                  <a:lumMod val="60000"/>
                  <a:lumOff val="40000"/>
                </a:schemeClr>
              </a:solidFill>
              <a:latin typeface="HY동녘B" pitchFamily="18" charset="-127"/>
              <a:ea typeface="HY동녘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654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975"/>
    </mc:Choice>
    <mc:Fallback xmlns="">
      <p:transition spd="slow" advTm="13897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제목 1">
            <a:extLst>
              <a:ext uri="{FF2B5EF4-FFF2-40B4-BE49-F238E27FC236}">
                <a16:creationId xmlns:a16="http://schemas.microsoft.com/office/drawing/2014/main" id="{CDCBCC9C-6973-BD3F-8ED6-E0CC67ECA2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애트리뷰트</a:t>
            </a:r>
          </a:p>
        </p:txBody>
      </p:sp>
      <p:grpSp>
        <p:nvGrpSpPr>
          <p:cNvPr id="5123" name="Group 3">
            <a:extLst>
              <a:ext uri="{FF2B5EF4-FFF2-40B4-BE49-F238E27FC236}">
                <a16:creationId xmlns:a16="http://schemas.microsoft.com/office/drawing/2014/main" id="{C91D2437-6C0F-9DE6-3379-598B6F10EF1D}"/>
              </a:ext>
            </a:extLst>
          </p:cNvPr>
          <p:cNvGrpSpPr>
            <a:grpSpLocks/>
          </p:cNvGrpSpPr>
          <p:nvPr/>
        </p:nvGrpSpPr>
        <p:grpSpPr bwMode="auto">
          <a:xfrm>
            <a:off x="928688" y="1785938"/>
            <a:ext cx="1728787" cy="1371600"/>
            <a:chOff x="1248" y="1680"/>
            <a:chExt cx="864" cy="864"/>
          </a:xfrm>
        </p:grpSpPr>
        <p:sp>
          <p:nvSpPr>
            <p:cNvPr id="5140" name="AutoShape 4">
              <a:extLst>
                <a:ext uri="{FF2B5EF4-FFF2-40B4-BE49-F238E27FC236}">
                  <a16:creationId xmlns:a16="http://schemas.microsoft.com/office/drawing/2014/main" id="{85A217BE-7A91-EF49-A0CC-32DC9BC7245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48" y="1680"/>
              <a:ext cx="864" cy="864"/>
            </a:xfrm>
            <a:prstGeom prst="roundRect">
              <a:avLst>
                <a:gd name="adj" fmla="val 11921"/>
              </a:avLst>
            </a:prstGeom>
            <a:solidFill>
              <a:srgbClr val="EEAD38"/>
            </a:solidFill>
            <a:ln w="38100">
              <a:solidFill>
                <a:schemeClr val="tx1"/>
              </a:solidFill>
              <a:round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HY동녘M" panose="02030600000101010101" pitchFamily="18" charset="-127"/>
              </a:endParaRPr>
            </a:p>
          </p:txBody>
        </p:sp>
        <p:sp>
          <p:nvSpPr>
            <p:cNvPr id="5141" name="Freeform 5">
              <a:extLst>
                <a:ext uri="{FF2B5EF4-FFF2-40B4-BE49-F238E27FC236}">
                  <a16:creationId xmlns:a16="http://schemas.microsoft.com/office/drawing/2014/main" id="{25F300F3-6F1F-797E-B440-50C6589F58FB}"/>
                </a:ext>
              </a:extLst>
            </p:cNvPr>
            <p:cNvSpPr>
              <a:spLocks/>
            </p:cNvSpPr>
            <p:nvPr/>
          </p:nvSpPr>
          <p:spPr bwMode="gray">
            <a:xfrm>
              <a:off x="1296" y="1728"/>
              <a:ext cx="431" cy="432"/>
            </a:xfrm>
            <a:custGeom>
              <a:avLst/>
              <a:gdLst>
                <a:gd name="T0" fmla="*/ 1 w 596"/>
                <a:gd name="T1" fmla="*/ 0 h 598"/>
                <a:gd name="T2" fmla="*/ 0 w 596"/>
                <a:gd name="T3" fmla="*/ 1 h 598"/>
                <a:gd name="T4" fmla="*/ 0 w 596"/>
                <a:gd name="T5" fmla="*/ 3 h 598"/>
                <a:gd name="T6" fmla="*/ 1 w 596"/>
                <a:gd name="T7" fmla="*/ 1 h 598"/>
                <a:gd name="T8" fmla="*/ 3 w 596"/>
                <a:gd name="T9" fmla="*/ 0 h 598"/>
                <a:gd name="T10" fmla="*/ 1 w 596"/>
                <a:gd name="T11" fmla="*/ 0 h 59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96"/>
                <a:gd name="T19" fmla="*/ 0 h 598"/>
                <a:gd name="T20" fmla="*/ 596 w 596"/>
                <a:gd name="T21" fmla="*/ 598 h 59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96" h="598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lnTo>
                    <a:pt x="0" y="589"/>
                  </a:lnTo>
                  <a:cubicBezTo>
                    <a:pt x="27" y="598"/>
                    <a:pt x="12" y="309"/>
                    <a:pt x="161" y="174"/>
                  </a:cubicBezTo>
                  <a:cubicBezTo>
                    <a:pt x="310" y="39"/>
                    <a:pt x="596" y="29"/>
                    <a:pt x="589" y="0"/>
                  </a:cubicBezTo>
                  <a:lnTo>
                    <a:pt x="118" y="0"/>
                  </a:lnTo>
                  <a:close/>
                </a:path>
              </a:pathLst>
            </a:custGeom>
            <a:gradFill rotWithShape="1">
              <a:gsLst>
                <a:gs pos="0">
                  <a:srgbClr val="F9E1B6"/>
                </a:gs>
                <a:gs pos="50000">
                  <a:srgbClr val="EEAD38"/>
                </a:gs>
                <a:gs pos="100000">
                  <a:srgbClr val="F9E1B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7" name="Text Box 6">
            <a:extLst>
              <a:ext uri="{FF2B5EF4-FFF2-40B4-BE49-F238E27FC236}">
                <a16:creationId xmlns:a16="http://schemas.microsoft.com/office/drawing/2014/main" id="{02FFC03A-308E-FC3D-3AD3-8C318D001E75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071563" y="2143125"/>
            <a:ext cx="1466850" cy="4000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latinLnBrk="1" hangingPunct="1">
              <a:defRPr/>
            </a:pPr>
            <a:r>
              <a:rPr lang="ko-KR" altLang="en-US" sz="20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동녘M" pitchFamily="18" charset="-127"/>
                <a:ea typeface="HY동녘M" pitchFamily="18" charset="-127"/>
              </a:rPr>
              <a:t>애트리뷰트</a:t>
            </a:r>
            <a:endParaRPr lang="en-US" altLang="ko-KR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HY동녘M" pitchFamily="18" charset="-127"/>
              <a:ea typeface="HY동녘M" pitchFamily="18" charset="-127"/>
            </a:endParaRPr>
          </a:p>
        </p:txBody>
      </p:sp>
      <p:sp>
        <p:nvSpPr>
          <p:cNvPr id="5125" name="AutoShape 7">
            <a:extLst>
              <a:ext uri="{FF2B5EF4-FFF2-40B4-BE49-F238E27FC236}">
                <a16:creationId xmlns:a16="http://schemas.microsoft.com/office/drawing/2014/main" id="{7FC18751-5572-6573-DB0F-072AD2FEFFBE}"/>
              </a:ext>
            </a:extLst>
          </p:cNvPr>
          <p:cNvSpPr>
            <a:spLocks noChangeArrowheads="1"/>
          </p:cNvSpPr>
          <p:nvPr/>
        </p:nvSpPr>
        <p:spPr bwMode="gray">
          <a:xfrm>
            <a:off x="928688" y="3309938"/>
            <a:ext cx="1728787" cy="1371600"/>
          </a:xfrm>
          <a:prstGeom prst="roundRect">
            <a:avLst>
              <a:gd name="adj" fmla="val 11921"/>
            </a:avLst>
          </a:prstGeom>
          <a:gradFill rotWithShape="1">
            <a:gsLst>
              <a:gs pos="0">
                <a:srgbClr val="3399FF"/>
              </a:gs>
              <a:gs pos="100000">
                <a:srgbClr val="246BB2"/>
              </a:gs>
            </a:gsLst>
            <a:lin ang="5400000" scaled="1"/>
          </a:gradFill>
          <a:ln w="38100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HY동녘M" panose="02030600000101010101" pitchFamily="18" charset="-127"/>
            </a:endParaRPr>
          </a:p>
        </p:txBody>
      </p:sp>
      <p:sp>
        <p:nvSpPr>
          <p:cNvPr id="5126" name="Freeform 8">
            <a:extLst>
              <a:ext uri="{FF2B5EF4-FFF2-40B4-BE49-F238E27FC236}">
                <a16:creationId xmlns:a16="http://schemas.microsoft.com/office/drawing/2014/main" id="{86C336AB-EAC9-F2E0-A672-7A4E04F10698}"/>
              </a:ext>
            </a:extLst>
          </p:cNvPr>
          <p:cNvSpPr>
            <a:spLocks/>
          </p:cNvSpPr>
          <p:nvPr/>
        </p:nvSpPr>
        <p:spPr bwMode="gray">
          <a:xfrm>
            <a:off x="1000125" y="3386138"/>
            <a:ext cx="684213" cy="685800"/>
          </a:xfrm>
          <a:custGeom>
            <a:avLst/>
            <a:gdLst>
              <a:gd name="T0" fmla="*/ 2147483646 w 596"/>
              <a:gd name="T1" fmla="*/ 0 h 598"/>
              <a:gd name="T2" fmla="*/ 0 w 596"/>
              <a:gd name="T3" fmla="*/ 2147483646 h 598"/>
              <a:gd name="T4" fmla="*/ 0 w 596"/>
              <a:gd name="T5" fmla="*/ 2147483646 h 598"/>
              <a:gd name="T6" fmla="*/ 2147483646 w 596"/>
              <a:gd name="T7" fmla="*/ 2147483646 h 598"/>
              <a:gd name="T8" fmla="*/ 2147483646 w 596"/>
              <a:gd name="T9" fmla="*/ 0 h 598"/>
              <a:gd name="T10" fmla="*/ 2147483646 w 596"/>
              <a:gd name="T11" fmla="*/ 0 h 59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96"/>
              <a:gd name="T19" fmla="*/ 0 h 598"/>
              <a:gd name="T20" fmla="*/ 596 w 596"/>
              <a:gd name="T21" fmla="*/ 598 h 59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96" h="598"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lnTo>
                  <a:pt x="0" y="589"/>
                </a:lnTo>
                <a:cubicBezTo>
                  <a:pt x="27" y="598"/>
                  <a:pt x="12" y="309"/>
                  <a:pt x="161" y="174"/>
                </a:cubicBezTo>
                <a:cubicBezTo>
                  <a:pt x="310" y="39"/>
                  <a:pt x="596" y="29"/>
                  <a:pt x="589" y="0"/>
                </a:cubicBezTo>
                <a:lnTo>
                  <a:pt x="118" y="0"/>
                </a:lnTo>
                <a:close/>
              </a:path>
            </a:pathLst>
          </a:custGeom>
          <a:gradFill rotWithShape="1">
            <a:gsLst>
              <a:gs pos="0">
                <a:srgbClr val="A2DAFF"/>
              </a:gs>
              <a:gs pos="50000">
                <a:srgbClr val="0099FF"/>
              </a:gs>
              <a:gs pos="100000">
                <a:srgbClr val="A2DAFF"/>
              </a:gs>
            </a:gsLst>
            <a:lin ang="27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" name="Text Box 9">
            <a:extLst>
              <a:ext uri="{FF2B5EF4-FFF2-40B4-BE49-F238E27FC236}">
                <a16:creationId xmlns:a16="http://schemas.microsoft.com/office/drawing/2014/main" id="{B9AFE073-E36E-A3B3-FB4C-A0247B09457F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357313" y="3786188"/>
            <a:ext cx="954087" cy="4000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latinLnBrk="1" hangingPunct="1">
              <a:defRPr/>
            </a:pPr>
            <a:r>
              <a:rPr lang="ko-KR" altLang="en-US" sz="20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동녘M" pitchFamily="18" charset="-127"/>
                <a:ea typeface="HY동녘M" pitchFamily="18" charset="-127"/>
              </a:rPr>
              <a:t>도메인</a:t>
            </a:r>
            <a:endParaRPr lang="en-US" altLang="ko-KR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HY동녘M" pitchFamily="18" charset="-127"/>
              <a:ea typeface="HY동녘M" pitchFamily="18" charset="-127"/>
            </a:endParaRPr>
          </a:p>
        </p:txBody>
      </p:sp>
      <p:grpSp>
        <p:nvGrpSpPr>
          <p:cNvPr id="5128" name="Group 19">
            <a:extLst>
              <a:ext uri="{FF2B5EF4-FFF2-40B4-BE49-F238E27FC236}">
                <a16:creationId xmlns:a16="http://schemas.microsoft.com/office/drawing/2014/main" id="{1ED8F3AA-D59F-B070-57E9-C452715F3F52}"/>
              </a:ext>
            </a:extLst>
          </p:cNvPr>
          <p:cNvGrpSpPr>
            <a:grpSpLocks/>
          </p:cNvGrpSpPr>
          <p:nvPr/>
        </p:nvGrpSpPr>
        <p:grpSpPr bwMode="auto">
          <a:xfrm>
            <a:off x="2767013" y="1785938"/>
            <a:ext cx="5929312" cy="1374775"/>
            <a:chOff x="1728" y="1920"/>
            <a:chExt cx="3264" cy="866"/>
          </a:xfrm>
        </p:grpSpPr>
        <p:grpSp>
          <p:nvGrpSpPr>
            <p:cNvPr id="5136" name="Group 20">
              <a:extLst>
                <a:ext uri="{FF2B5EF4-FFF2-40B4-BE49-F238E27FC236}">
                  <a16:creationId xmlns:a16="http://schemas.microsoft.com/office/drawing/2014/main" id="{227B1BC8-F2B6-AEED-E705-B48169A5405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28" y="1920"/>
              <a:ext cx="3264" cy="866"/>
              <a:chOff x="1728" y="1920"/>
              <a:chExt cx="3264" cy="866"/>
            </a:xfrm>
          </p:grpSpPr>
          <p:sp>
            <p:nvSpPr>
              <p:cNvPr id="5138" name="AutoShape 21">
                <a:extLst>
                  <a:ext uri="{FF2B5EF4-FFF2-40B4-BE49-F238E27FC236}">
                    <a16:creationId xmlns:a16="http://schemas.microsoft.com/office/drawing/2014/main" id="{38CE9525-5007-669E-48AD-743801D44FD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728" y="1920"/>
                <a:ext cx="3264" cy="866"/>
              </a:xfrm>
              <a:prstGeom prst="roundRect">
                <a:avLst>
                  <a:gd name="adj" fmla="val 10889"/>
                </a:avLst>
              </a:prstGeom>
              <a:gradFill rotWithShape="1">
                <a:gsLst>
                  <a:gs pos="0">
                    <a:srgbClr val="FBEBD1"/>
                  </a:gs>
                  <a:gs pos="50000">
                    <a:srgbClr val="FFFFFF"/>
                  </a:gs>
                  <a:gs pos="100000">
                    <a:srgbClr val="FBEBD1"/>
                  </a:gs>
                </a:gsLst>
                <a:lin ang="5400000" scaled="1"/>
              </a:gradFill>
              <a:ln w="38100">
                <a:solidFill>
                  <a:srgbClr val="FFFFFF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</p:spPr>
            <p:txBody>
              <a:bodyPr wrap="none" anchor="ctr"/>
              <a:lstStyle>
                <a:lvl1pPr latinLnBrk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£"/>
                  <a:defRPr kumimoji="1" sz="28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2pPr>
                <a:lvl3pPr marL="11430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4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3pPr>
                <a:lvl4pPr marL="1600200" indent="-228600" latinLnBrk="1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4pPr>
                <a:lvl5pPr marL="20574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ko-KR" altLang="en-US" sz="2400">
                  <a:latin typeface="HY동녘M" panose="02030600000101010101" pitchFamily="18" charset="-127"/>
                </a:endParaRPr>
              </a:p>
            </p:txBody>
          </p:sp>
          <p:sp>
            <p:nvSpPr>
              <p:cNvPr id="5139" name="Freeform 22">
                <a:extLst>
                  <a:ext uri="{FF2B5EF4-FFF2-40B4-BE49-F238E27FC236}">
                    <a16:creationId xmlns:a16="http://schemas.microsoft.com/office/drawing/2014/main" id="{34EC8E7C-F0F3-E774-035C-557AE1CE6FD9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776" y="1968"/>
                <a:ext cx="431" cy="432"/>
              </a:xfrm>
              <a:custGeom>
                <a:avLst/>
                <a:gdLst>
                  <a:gd name="T0" fmla="*/ 1 w 596"/>
                  <a:gd name="T1" fmla="*/ 0 h 598"/>
                  <a:gd name="T2" fmla="*/ 0 w 596"/>
                  <a:gd name="T3" fmla="*/ 1 h 598"/>
                  <a:gd name="T4" fmla="*/ 0 w 596"/>
                  <a:gd name="T5" fmla="*/ 3 h 598"/>
                  <a:gd name="T6" fmla="*/ 1 w 596"/>
                  <a:gd name="T7" fmla="*/ 1 h 598"/>
                  <a:gd name="T8" fmla="*/ 3 w 596"/>
                  <a:gd name="T9" fmla="*/ 0 h 598"/>
                  <a:gd name="T10" fmla="*/ 1 w 596"/>
                  <a:gd name="T11" fmla="*/ 0 h 59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6"/>
                  <a:gd name="T19" fmla="*/ 0 h 598"/>
                  <a:gd name="T20" fmla="*/ 596 w 596"/>
                  <a:gd name="T21" fmla="*/ 598 h 59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6" h="598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lnTo>
                      <a:pt x="0" y="589"/>
                    </a:lnTo>
                    <a:cubicBezTo>
                      <a:pt x="27" y="598"/>
                      <a:pt x="12" y="309"/>
                      <a:pt x="161" y="174"/>
                    </a:cubicBezTo>
                    <a:cubicBezTo>
                      <a:pt x="310" y="39"/>
                      <a:pt x="596" y="29"/>
                      <a:pt x="589" y="0"/>
                    </a:cubicBez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ko-KR" altLang="en-US"/>
              </a:p>
            </p:txBody>
          </p:sp>
        </p:grpSp>
        <p:sp>
          <p:nvSpPr>
            <p:cNvPr id="5137" name="Text Box 23">
              <a:extLst>
                <a:ext uri="{FF2B5EF4-FFF2-40B4-BE49-F238E27FC236}">
                  <a16:creationId xmlns:a16="http://schemas.microsoft.com/office/drawing/2014/main" id="{7713ABFA-EE08-06A4-15D3-A09BD49371AA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817" y="2190"/>
              <a:ext cx="2928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Char char="•"/>
              </a:pPr>
              <a:r>
                <a:rPr lang="ko-KR" altLang="en-US" sz="2000">
                  <a:solidFill>
                    <a:srgbClr val="000000"/>
                  </a:solidFill>
                  <a:latin typeface="HY동녘M" panose="02030600000101010101" pitchFamily="18" charset="-127"/>
                </a:rPr>
                <a:t> 엔티티의 구성 요소</a:t>
              </a:r>
              <a:endParaRPr lang="en-US" altLang="ko-KR" sz="2000">
                <a:solidFill>
                  <a:srgbClr val="000000"/>
                </a:solidFill>
                <a:latin typeface="HY동녘M" panose="02030600000101010101" pitchFamily="18" charset="-127"/>
              </a:endParaRPr>
            </a:p>
          </p:txBody>
        </p:sp>
      </p:grpSp>
      <p:grpSp>
        <p:nvGrpSpPr>
          <p:cNvPr id="5129" name="Group 29">
            <a:extLst>
              <a:ext uri="{FF2B5EF4-FFF2-40B4-BE49-F238E27FC236}">
                <a16:creationId xmlns:a16="http://schemas.microsoft.com/office/drawing/2014/main" id="{1FD79881-3484-617C-E53C-696089589D30}"/>
              </a:ext>
            </a:extLst>
          </p:cNvPr>
          <p:cNvGrpSpPr>
            <a:grpSpLocks/>
          </p:cNvGrpSpPr>
          <p:nvPr/>
        </p:nvGrpSpPr>
        <p:grpSpPr bwMode="auto">
          <a:xfrm>
            <a:off x="2767013" y="3309938"/>
            <a:ext cx="5929312" cy="1374775"/>
            <a:chOff x="1728" y="1920"/>
            <a:chExt cx="3264" cy="866"/>
          </a:xfrm>
        </p:grpSpPr>
        <p:grpSp>
          <p:nvGrpSpPr>
            <p:cNvPr id="5132" name="Group 30">
              <a:extLst>
                <a:ext uri="{FF2B5EF4-FFF2-40B4-BE49-F238E27FC236}">
                  <a16:creationId xmlns:a16="http://schemas.microsoft.com/office/drawing/2014/main" id="{540D691F-47D6-2DAE-610D-ACC0CA9BD4D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28" y="1920"/>
              <a:ext cx="3264" cy="866"/>
              <a:chOff x="1728" y="1920"/>
              <a:chExt cx="3264" cy="866"/>
            </a:xfrm>
          </p:grpSpPr>
          <p:sp>
            <p:nvSpPr>
              <p:cNvPr id="5134" name="AutoShape 31">
                <a:extLst>
                  <a:ext uri="{FF2B5EF4-FFF2-40B4-BE49-F238E27FC236}">
                    <a16:creationId xmlns:a16="http://schemas.microsoft.com/office/drawing/2014/main" id="{097AD52F-2B2D-5D4F-C4C0-815443D353E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728" y="1920"/>
                <a:ext cx="3264" cy="866"/>
              </a:xfrm>
              <a:prstGeom prst="roundRect">
                <a:avLst>
                  <a:gd name="adj" fmla="val 10889"/>
                </a:avLst>
              </a:prstGeom>
              <a:gradFill rotWithShape="1">
                <a:gsLst>
                  <a:gs pos="0">
                    <a:srgbClr val="CCECFF"/>
                  </a:gs>
                  <a:gs pos="50000">
                    <a:srgbClr val="FFFFFF"/>
                  </a:gs>
                  <a:gs pos="100000">
                    <a:srgbClr val="CCECFF"/>
                  </a:gs>
                </a:gsLst>
                <a:lin ang="5400000" scaled="1"/>
              </a:gradFill>
              <a:ln w="38100">
                <a:solidFill>
                  <a:srgbClr val="FFFFFF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</p:spPr>
            <p:txBody>
              <a:bodyPr wrap="none" anchor="ctr"/>
              <a:lstStyle>
                <a:lvl1pPr latinLnBrk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£"/>
                  <a:defRPr kumimoji="1" sz="28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2pPr>
                <a:lvl3pPr marL="11430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4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3pPr>
                <a:lvl4pPr marL="1600200" indent="-228600" latinLnBrk="1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4pPr>
                <a:lvl5pPr marL="20574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ko-KR" altLang="en-US" sz="2400">
                  <a:latin typeface="HY동녘M" panose="02030600000101010101" pitchFamily="18" charset="-127"/>
                </a:endParaRPr>
              </a:p>
            </p:txBody>
          </p:sp>
          <p:sp>
            <p:nvSpPr>
              <p:cNvPr id="5135" name="Freeform 32">
                <a:extLst>
                  <a:ext uri="{FF2B5EF4-FFF2-40B4-BE49-F238E27FC236}">
                    <a16:creationId xmlns:a16="http://schemas.microsoft.com/office/drawing/2014/main" id="{0766947F-9FF1-D029-28C8-F1F66B34A91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1776" y="1968"/>
                <a:ext cx="431" cy="432"/>
              </a:xfrm>
              <a:custGeom>
                <a:avLst/>
                <a:gdLst>
                  <a:gd name="T0" fmla="*/ 1 w 596"/>
                  <a:gd name="T1" fmla="*/ 0 h 598"/>
                  <a:gd name="T2" fmla="*/ 0 w 596"/>
                  <a:gd name="T3" fmla="*/ 1 h 598"/>
                  <a:gd name="T4" fmla="*/ 0 w 596"/>
                  <a:gd name="T5" fmla="*/ 3 h 598"/>
                  <a:gd name="T6" fmla="*/ 1 w 596"/>
                  <a:gd name="T7" fmla="*/ 1 h 598"/>
                  <a:gd name="T8" fmla="*/ 3 w 596"/>
                  <a:gd name="T9" fmla="*/ 0 h 598"/>
                  <a:gd name="T10" fmla="*/ 1 w 596"/>
                  <a:gd name="T11" fmla="*/ 0 h 59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6"/>
                  <a:gd name="T19" fmla="*/ 0 h 598"/>
                  <a:gd name="T20" fmla="*/ 596 w 596"/>
                  <a:gd name="T21" fmla="*/ 598 h 59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6" h="598">
                    <a:moveTo>
                      <a:pt x="118" y="0"/>
                    </a:moveTo>
                    <a:cubicBezTo>
                      <a:pt x="53" y="0"/>
                      <a:pt x="0" y="53"/>
                      <a:pt x="0" y="118"/>
                    </a:cubicBezTo>
                    <a:lnTo>
                      <a:pt x="0" y="589"/>
                    </a:lnTo>
                    <a:cubicBezTo>
                      <a:pt x="27" y="598"/>
                      <a:pt x="12" y="309"/>
                      <a:pt x="161" y="174"/>
                    </a:cubicBezTo>
                    <a:cubicBezTo>
                      <a:pt x="310" y="39"/>
                      <a:pt x="596" y="29"/>
                      <a:pt x="589" y="0"/>
                    </a:cubicBez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ko-KR" altLang="en-US"/>
              </a:p>
            </p:txBody>
          </p:sp>
        </p:grpSp>
        <p:sp>
          <p:nvSpPr>
            <p:cNvPr id="5133" name="Text Box 33">
              <a:extLst>
                <a:ext uri="{FF2B5EF4-FFF2-40B4-BE49-F238E27FC236}">
                  <a16:creationId xmlns:a16="http://schemas.microsoft.com/office/drawing/2014/main" id="{428E9EE7-7832-4875-0E6B-F8DBB8F69DDB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817" y="2085"/>
              <a:ext cx="3107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Char char="•"/>
              </a:pPr>
              <a:r>
                <a:rPr lang="en-US" altLang="ko-KR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 </a:t>
              </a: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한 애트리뷰트가 가질 수있는 모든 값들의 집합</a:t>
              </a:r>
              <a:endParaRPr lang="en-US" altLang="ko-KR" sz="2000" b="1">
                <a:solidFill>
                  <a:srgbClr val="000000"/>
                </a:solidFill>
                <a:latin typeface="HY동녘M" panose="02030600000101010101" pitchFamily="18" charset="-127"/>
              </a:endParaRP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 </a:t>
              </a: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예</a:t>
              </a:r>
              <a:r>
                <a:rPr lang="en-US" altLang="ko-KR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) “</a:t>
              </a: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성별</a:t>
              </a:r>
              <a:r>
                <a:rPr lang="en-US" altLang="ko-KR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”</a:t>
              </a: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애트리뷰트의 도메인 </a:t>
              </a:r>
              <a:r>
                <a:rPr lang="en-US" altLang="ko-KR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:</a:t>
              </a: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 남</a:t>
              </a:r>
              <a:r>
                <a:rPr lang="en-US" altLang="ko-KR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, </a:t>
              </a: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여</a:t>
              </a:r>
              <a:endParaRPr lang="en-US" altLang="ko-KR" sz="2000" b="1">
                <a:solidFill>
                  <a:srgbClr val="000000"/>
                </a:solidFill>
                <a:latin typeface="HY동녘M" panose="02030600000101010101" pitchFamily="18" charset="-127"/>
              </a:endParaRPr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13" name="잉크 12">
                <a:extLst>
                  <a:ext uri="{FF2B5EF4-FFF2-40B4-BE49-F238E27FC236}">
                    <a16:creationId xmlns:a16="http://schemas.microsoft.com/office/drawing/2014/main" id="{36A30412-9F57-063E-95B0-B272C1D11A9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775680" y="4218480"/>
              <a:ext cx="471240" cy="25560"/>
            </p14:xfrm>
          </p:contentPart>
        </mc:Choice>
        <mc:Fallback xmlns="">
          <p:pic>
            <p:nvPicPr>
              <p:cNvPr id="13" name="잉크 12">
                <a:extLst>
                  <a:ext uri="{FF2B5EF4-FFF2-40B4-BE49-F238E27FC236}">
                    <a16:creationId xmlns:a16="http://schemas.microsoft.com/office/drawing/2014/main" id="{36A30412-9F57-063E-95B0-B272C1D11A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66320" y="4209120"/>
                <a:ext cx="489960" cy="44280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7D076D8E-0629-C813-B68C-FBDF794604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6623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제목 1">
            <a:extLst>
              <a:ext uri="{FF2B5EF4-FFF2-40B4-BE49-F238E27FC236}">
                <a16:creationId xmlns:a16="http://schemas.microsoft.com/office/drawing/2014/main" id="{5A7AE9BF-2F5E-9942-33D3-8D22146A0A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애트리뷰트의 종류</a:t>
            </a:r>
          </a:p>
        </p:txBody>
      </p:sp>
      <p:grpSp>
        <p:nvGrpSpPr>
          <p:cNvPr id="7171" name="Group 38">
            <a:extLst>
              <a:ext uri="{FF2B5EF4-FFF2-40B4-BE49-F238E27FC236}">
                <a16:creationId xmlns:a16="http://schemas.microsoft.com/office/drawing/2014/main" id="{34AF0EA3-DAEA-1FB6-6191-DA21FBF5BD55}"/>
              </a:ext>
            </a:extLst>
          </p:cNvPr>
          <p:cNvGrpSpPr>
            <a:grpSpLocks/>
          </p:cNvGrpSpPr>
          <p:nvPr/>
        </p:nvGrpSpPr>
        <p:grpSpPr bwMode="auto">
          <a:xfrm>
            <a:off x="2051050" y="1295400"/>
            <a:ext cx="5035550" cy="5181600"/>
            <a:chOff x="1292" y="816"/>
            <a:chExt cx="3172" cy="3264"/>
          </a:xfrm>
        </p:grpSpPr>
        <p:sp>
          <p:nvSpPr>
            <p:cNvPr id="7174" name="Freeform 25">
              <a:extLst>
                <a:ext uri="{FF2B5EF4-FFF2-40B4-BE49-F238E27FC236}">
                  <a16:creationId xmlns:a16="http://schemas.microsoft.com/office/drawing/2014/main" id="{5C50F1FE-1848-692C-1885-DAA6C43218FC}"/>
                </a:ext>
              </a:extLst>
            </p:cNvPr>
            <p:cNvSpPr>
              <a:spLocks/>
            </p:cNvSpPr>
            <p:nvPr/>
          </p:nvSpPr>
          <p:spPr bwMode="gray">
            <a:xfrm>
              <a:off x="2352" y="816"/>
              <a:ext cx="1008" cy="1673"/>
            </a:xfrm>
            <a:custGeom>
              <a:avLst/>
              <a:gdLst>
                <a:gd name="T0" fmla="*/ 11 w 1470"/>
                <a:gd name="T1" fmla="*/ 15 h 2346"/>
                <a:gd name="T2" fmla="*/ 11 w 1470"/>
                <a:gd name="T3" fmla="*/ 17 h 2346"/>
                <a:gd name="T4" fmla="*/ 10 w 1470"/>
                <a:gd name="T5" fmla="*/ 19 h 2346"/>
                <a:gd name="T6" fmla="*/ 10 w 1470"/>
                <a:gd name="T7" fmla="*/ 21 h 2346"/>
                <a:gd name="T8" fmla="*/ 10 w 1470"/>
                <a:gd name="T9" fmla="*/ 22 h 2346"/>
                <a:gd name="T10" fmla="*/ 9 w 1470"/>
                <a:gd name="T11" fmla="*/ 24 h 2346"/>
                <a:gd name="T12" fmla="*/ 8 w 1470"/>
                <a:gd name="T13" fmla="*/ 24 h 2346"/>
                <a:gd name="T14" fmla="*/ 8 w 1470"/>
                <a:gd name="T15" fmla="*/ 26 h 2346"/>
                <a:gd name="T16" fmla="*/ 7 w 1470"/>
                <a:gd name="T17" fmla="*/ 26 h 2346"/>
                <a:gd name="T18" fmla="*/ 7 w 1470"/>
                <a:gd name="T19" fmla="*/ 28 h 2346"/>
                <a:gd name="T20" fmla="*/ 6 w 1470"/>
                <a:gd name="T21" fmla="*/ 29 h 2346"/>
                <a:gd name="T22" fmla="*/ 5 w 1470"/>
                <a:gd name="T23" fmla="*/ 29 h 2346"/>
                <a:gd name="T24" fmla="*/ 5 w 1470"/>
                <a:gd name="T25" fmla="*/ 29 h 2346"/>
                <a:gd name="T26" fmla="*/ 5 w 1470"/>
                <a:gd name="T27" fmla="*/ 29 h 2346"/>
                <a:gd name="T28" fmla="*/ 5 w 1470"/>
                <a:gd name="T29" fmla="*/ 29 h 2346"/>
                <a:gd name="T30" fmla="*/ 5 w 1470"/>
                <a:gd name="T31" fmla="*/ 29 h 2346"/>
                <a:gd name="T32" fmla="*/ 5 w 1470"/>
                <a:gd name="T33" fmla="*/ 28 h 2346"/>
                <a:gd name="T34" fmla="*/ 3 w 1470"/>
                <a:gd name="T35" fmla="*/ 26 h 2346"/>
                <a:gd name="T36" fmla="*/ 3 w 1470"/>
                <a:gd name="T37" fmla="*/ 26 h 2346"/>
                <a:gd name="T38" fmla="*/ 2 w 1470"/>
                <a:gd name="T39" fmla="*/ 24 h 2346"/>
                <a:gd name="T40" fmla="*/ 2 w 1470"/>
                <a:gd name="T41" fmla="*/ 24 h 2346"/>
                <a:gd name="T42" fmla="*/ 1 w 1470"/>
                <a:gd name="T43" fmla="*/ 22 h 2346"/>
                <a:gd name="T44" fmla="*/ 1 w 1470"/>
                <a:gd name="T45" fmla="*/ 21 h 2346"/>
                <a:gd name="T46" fmla="*/ 1 w 1470"/>
                <a:gd name="T47" fmla="*/ 19 h 2346"/>
                <a:gd name="T48" fmla="*/ 1 w 1470"/>
                <a:gd name="T49" fmla="*/ 17 h 2346"/>
                <a:gd name="T50" fmla="*/ 1 w 1470"/>
                <a:gd name="T51" fmla="*/ 15 h 2346"/>
                <a:gd name="T52" fmla="*/ 1 w 1470"/>
                <a:gd name="T53" fmla="*/ 14 h 2346"/>
                <a:gd name="T54" fmla="*/ 1 w 1470"/>
                <a:gd name="T55" fmla="*/ 12 h 2346"/>
                <a:gd name="T56" fmla="*/ 1 w 1470"/>
                <a:gd name="T57" fmla="*/ 10 h 2346"/>
                <a:gd name="T58" fmla="*/ 1 w 1470"/>
                <a:gd name="T59" fmla="*/ 9 h 2346"/>
                <a:gd name="T60" fmla="*/ 1 w 1470"/>
                <a:gd name="T61" fmla="*/ 7 h 2346"/>
                <a:gd name="T62" fmla="*/ 2 w 1470"/>
                <a:gd name="T63" fmla="*/ 6 h 2346"/>
                <a:gd name="T64" fmla="*/ 2 w 1470"/>
                <a:gd name="T65" fmla="*/ 4 h 2346"/>
                <a:gd name="T66" fmla="*/ 3 w 1470"/>
                <a:gd name="T67" fmla="*/ 3 h 2346"/>
                <a:gd name="T68" fmla="*/ 3 w 1470"/>
                <a:gd name="T69" fmla="*/ 2 h 2346"/>
                <a:gd name="T70" fmla="*/ 5 w 1470"/>
                <a:gd name="T71" fmla="*/ 1 h 2346"/>
                <a:gd name="T72" fmla="*/ 5 w 1470"/>
                <a:gd name="T73" fmla="*/ 1 h 2346"/>
                <a:gd name="T74" fmla="*/ 5 w 1470"/>
                <a:gd name="T75" fmla="*/ 1 h 2346"/>
                <a:gd name="T76" fmla="*/ 5 w 1470"/>
                <a:gd name="T77" fmla="*/ 1 h 2346"/>
                <a:gd name="T78" fmla="*/ 5 w 1470"/>
                <a:gd name="T79" fmla="*/ 1 h 2346"/>
                <a:gd name="T80" fmla="*/ 5 w 1470"/>
                <a:gd name="T81" fmla="*/ 1 h 2346"/>
                <a:gd name="T82" fmla="*/ 6 w 1470"/>
                <a:gd name="T83" fmla="*/ 1 h 2346"/>
                <a:gd name="T84" fmla="*/ 7 w 1470"/>
                <a:gd name="T85" fmla="*/ 1 h 2346"/>
                <a:gd name="T86" fmla="*/ 7 w 1470"/>
                <a:gd name="T87" fmla="*/ 2 h 2346"/>
                <a:gd name="T88" fmla="*/ 8 w 1470"/>
                <a:gd name="T89" fmla="*/ 3 h 2346"/>
                <a:gd name="T90" fmla="*/ 8 w 1470"/>
                <a:gd name="T91" fmla="*/ 4 h 2346"/>
                <a:gd name="T92" fmla="*/ 9 w 1470"/>
                <a:gd name="T93" fmla="*/ 6 h 2346"/>
                <a:gd name="T94" fmla="*/ 10 w 1470"/>
                <a:gd name="T95" fmla="*/ 7 h 2346"/>
                <a:gd name="T96" fmla="*/ 10 w 1470"/>
                <a:gd name="T97" fmla="*/ 9 h 2346"/>
                <a:gd name="T98" fmla="*/ 10 w 1470"/>
                <a:gd name="T99" fmla="*/ 10 h 2346"/>
                <a:gd name="T100" fmla="*/ 11 w 1470"/>
                <a:gd name="T101" fmla="*/ 12 h 2346"/>
                <a:gd name="T102" fmla="*/ 11 w 1470"/>
                <a:gd name="T103" fmla="*/ 14 h 234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1470" h="2346">
                  <a:moveTo>
                    <a:pt x="1470" y="1173"/>
                  </a:moveTo>
                  <a:lnTo>
                    <a:pt x="1467" y="1246"/>
                  </a:lnTo>
                  <a:lnTo>
                    <a:pt x="1458" y="1319"/>
                  </a:lnTo>
                  <a:lnTo>
                    <a:pt x="1444" y="1390"/>
                  </a:lnTo>
                  <a:lnTo>
                    <a:pt x="1423" y="1462"/>
                  </a:lnTo>
                  <a:lnTo>
                    <a:pt x="1400" y="1529"/>
                  </a:lnTo>
                  <a:lnTo>
                    <a:pt x="1371" y="1596"/>
                  </a:lnTo>
                  <a:lnTo>
                    <a:pt x="1339" y="1662"/>
                  </a:lnTo>
                  <a:lnTo>
                    <a:pt x="1305" y="1724"/>
                  </a:lnTo>
                  <a:lnTo>
                    <a:pt x="1267" y="1784"/>
                  </a:lnTo>
                  <a:lnTo>
                    <a:pt x="1228" y="1843"/>
                  </a:lnTo>
                  <a:lnTo>
                    <a:pt x="1187" y="1898"/>
                  </a:lnTo>
                  <a:lnTo>
                    <a:pt x="1145" y="1952"/>
                  </a:lnTo>
                  <a:lnTo>
                    <a:pt x="1102" y="2002"/>
                  </a:lnTo>
                  <a:lnTo>
                    <a:pt x="1060" y="2050"/>
                  </a:lnTo>
                  <a:lnTo>
                    <a:pt x="1019" y="2094"/>
                  </a:lnTo>
                  <a:lnTo>
                    <a:pt x="978" y="2134"/>
                  </a:lnTo>
                  <a:lnTo>
                    <a:pt x="939" y="2174"/>
                  </a:lnTo>
                  <a:lnTo>
                    <a:pt x="901" y="2207"/>
                  </a:lnTo>
                  <a:lnTo>
                    <a:pt x="866" y="2239"/>
                  </a:lnTo>
                  <a:lnTo>
                    <a:pt x="835" y="2266"/>
                  </a:lnTo>
                  <a:lnTo>
                    <a:pt x="806" y="2290"/>
                  </a:lnTo>
                  <a:lnTo>
                    <a:pt x="783" y="2309"/>
                  </a:lnTo>
                  <a:lnTo>
                    <a:pt x="763" y="2325"/>
                  </a:lnTo>
                  <a:lnTo>
                    <a:pt x="748" y="2336"/>
                  </a:lnTo>
                  <a:lnTo>
                    <a:pt x="739" y="2343"/>
                  </a:lnTo>
                  <a:lnTo>
                    <a:pt x="735" y="2346"/>
                  </a:lnTo>
                  <a:lnTo>
                    <a:pt x="732" y="2343"/>
                  </a:lnTo>
                  <a:lnTo>
                    <a:pt x="723" y="2336"/>
                  </a:lnTo>
                  <a:lnTo>
                    <a:pt x="709" y="2325"/>
                  </a:lnTo>
                  <a:lnTo>
                    <a:pt x="688" y="2309"/>
                  </a:lnTo>
                  <a:lnTo>
                    <a:pt x="665" y="2290"/>
                  </a:lnTo>
                  <a:lnTo>
                    <a:pt x="636" y="2266"/>
                  </a:lnTo>
                  <a:lnTo>
                    <a:pt x="604" y="2239"/>
                  </a:lnTo>
                  <a:lnTo>
                    <a:pt x="570" y="2207"/>
                  </a:lnTo>
                  <a:lnTo>
                    <a:pt x="532" y="2174"/>
                  </a:lnTo>
                  <a:lnTo>
                    <a:pt x="493" y="2134"/>
                  </a:lnTo>
                  <a:lnTo>
                    <a:pt x="452" y="2094"/>
                  </a:lnTo>
                  <a:lnTo>
                    <a:pt x="410" y="2050"/>
                  </a:lnTo>
                  <a:lnTo>
                    <a:pt x="367" y="2002"/>
                  </a:lnTo>
                  <a:lnTo>
                    <a:pt x="325" y="1952"/>
                  </a:lnTo>
                  <a:lnTo>
                    <a:pt x="284" y="1898"/>
                  </a:lnTo>
                  <a:lnTo>
                    <a:pt x="243" y="1843"/>
                  </a:lnTo>
                  <a:lnTo>
                    <a:pt x="204" y="1784"/>
                  </a:lnTo>
                  <a:lnTo>
                    <a:pt x="166" y="1724"/>
                  </a:lnTo>
                  <a:lnTo>
                    <a:pt x="131" y="1662"/>
                  </a:lnTo>
                  <a:lnTo>
                    <a:pt x="100" y="1596"/>
                  </a:lnTo>
                  <a:lnTo>
                    <a:pt x="71" y="1529"/>
                  </a:lnTo>
                  <a:lnTo>
                    <a:pt x="48" y="1462"/>
                  </a:lnTo>
                  <a:lnTo>
                    <a:pt x="27" y="1390"/>
                  </a:lnTo>
                  <a:lnTo>
                    <a:pt x="13" y="1319"/>
                  </a:lnTo>
                  <a:lnTo>
                    <a:pt x="4" y="1246"/>
                  </a:lnTo>
                  <a:lnTo>
                    <a:pt x="0" y="1173"/>
                  </a:lnTo>
                  <a:lnTo>
                    <a:pt x="4" y="1098"/>
                  </a:lnTo>
                  <a:lnTo>
                    <a:pt x="13" y="1025"/>
                  </a:lnTo>
                  <a:lnTo>
                    <a:pt x="27" y="954"/>
                  </a:lnTo>
                  <a:lnTo>
                    <a:pt x="48" y="884"/>
                  </a:lnTo>
                  <a:lnTo>
                    <a:pt x="71" y="815"/>
                  </a:lnTo>
                  <a:lnTo>
                    <a:pt x="100" y="748"/>
                  </a:lnTo>
                  <a:lnTo>
                    <a:pt x="131" y="684"/>
                  </a:lnTo>
                  <a:lnTo>
                    <a:pt x="166" y="621"/>
                  </a:lnTo>
                  <a:lnTo>
                    <a:pt x="204" y="560"/>
                  </a:lnTo>
                  <a:lnTo>
                    <a:pt x="243" y="502"/>
                  </a:lnTo>
                  <a:lnTo>
                    <a:pt x="284" y="446"/>
                  </a:lnTo>
                  <a:lnTo>
                    <a:pt x="325" y="394"/>
                  </a:lnTo>
                  <a:lnTo>
                    <a:pt x="367" y="343"/>
                  </a:lnTo>
                  <a:lnTo>
                    <a:pt x="410" y="294"/>
                  </a:lnTo>
                  <a:lnTo>
                    <a:pt x="452" y="251"/>
                  </a:lnTo>
                  <a:lnTo>
                    <a:pt x="493" y="210"/>
                  </a:lnTo>
                  <a:lnTo>
                    <a:pt x="532" y="170"/>
                  </a:lnTo>
                  <a:lnTo>
                    <a:pt x="570" y="137"/>
                  </a:lnTo>
                  <a:lnTo>
                    <a:pt x="604" y="105"/>
                  </a:lnTo>
                  <a:lnTo>
                    <a:pt x="636" y="79"/>
                  </a:lnTo>
                  <a:lnTo>
                    <a:pt x="665" y="55"/>
                  </a:lnTo>
                  <a:lnTo>
                    <a:pt x="688" y="35"/>
                  </a:lnTo>
                  <a:lnTo>
                    <a:pt x="709" y="19"/>
                  </a:lnTo>
                  <a:lnTo>
                    <a:pt x="723" y="9"/>
                  </a:lnTo>
                  <a:lnTo>
                    <a:pt x="732" y="1"/>
                  </a:lnTo>
                  <a:lnTo>
                    <a:pt x="735" y="0"/>
                  </a:lnTo>
                  <a:lnTo>
                    <a:pt x="739" y="1"/>
                  </a:lnTo>
                  <a:lnTo>
                    <a:pt x="748" y="9"/>
                  </a:lnTo>
                  <a:lnTo>
                    <a:pt x="763" y="19"/>
                  </a:lnTo>
                  <a:lnTo>
                    <a:pt x="783" y="35"/>
                  </a:lnTo>
                  <a:lnTo>
                    <a:pt x="806" y="55"/>
                  </a:lnTo>
                  <a:lnTo>
                    <a:pt x="835" y="79"/>
                  </a:lnTo>
                  <a:lnTo>
                    <a:pt x="866" y="105"/>
                  </a:lnTo>
                  <a:lnTo>
                    <a:pt x="901" y="137"/>
                  </a:lnTo>
                  <a:lnTo>
                    <a:pt x="939" y="170"/>
                  </a:lnTo>
                  <a:lnTo>
                    <a:pt x="978" y="210"/>
                  </a:lnTo>
                  <a:lnTo>
                    <a:pt x="1019" y="251"/>
                  </a:lnTo>
                  <a:lnTo>
                    <a:pt x="1060" y="294"/>
                  </a:lnTo>
                  <a:lnTo>
                    <a:pt x="1102" y="343"/>
                  </a:lnTo>
                  <a:lnTo>
                    <a:pt x="1145" y="394"/>
                  </a:lnTo>
                  <a:lnTo>
                    <a:pt x="1187" y="446"/>
                  </a:lnTo>
                  <a:lnTo>
                    <a:pt x="1228" y="502"/>
                  </a:lnTo>
                  <a:lnTo>
                    <a:pt x="1267" y="560"/>
                  </a:lnTo>
                  <a:lnTo>
                    <a:pt x="1305" y="621"/>
                  </a:lnTo>
                  <a:lnTo>
                    <a:pt x="1339" y="684"/>
                  </a:lnTo>
                  <a:lnTo>
                    <a:pt x="1371" y="748"/>
                  </a:lnTo>
                  <a:lnTo>
                    <a:pt x="1400" y="815"/>
                  </a:lnTo>
                  <a:lnTo>
                    <a:pt x="1423" y="884"/>
                  </a:lnTo>
                  <a:lnTo>
                    <a:pt x="1444" y="954"/>
                  </a:lnTo>
                  <a:lnTo>
                    <a:pt x="1458" y="1025"/>
                  </a:lnTo>
                  <a:lnTo>
                    <a:pt x="1467" y="1098"/>
                  </a:lnTo>
                  <a:lnTo>
                    <a:pt x="1470" y="1173"/>
                  </a:lnTo>
                </a:path>
              </a:pathLst>
            </a:custGeom>
            <a:gradFill rotWithShape="1">
              <a:gsLst>
                <a:gs pos="0">
                  <a:srgbClr val="53B749"/>
                </a:gs>
                <a:gs pos="100000">
                  <a:srgbClr val="265522"/>
                </a:gs>
              </a:gsLst>
              <a:lin ang="5400000" scaled="1"/>
            </a:gradFill>
            <a:ln w="38100" cmpd="sng">
              <a:solidFill>
                <a:srgbClr val="FFFFFF"/>
              </a:solidFill>
              <a:prstDash val="solid"/>
              <a:round/>
              <a:headEnd/>
              <a:tailEnd/>
            </a:ln>
            <a:effectLst>
              <a:outerShdw dist="135003" dir="2928844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175" name="Freeform 27">
              <a:extLst>
                <a:ext uri="{FF2B5EF4-FFF2-40B4-BE49-F238E27FC236}">
                  <a16:creationId xmlns:a16="http://schemas.microsoft.com/office/drawing/2014/main" id="{AA522C7B-7A97-9D42-9E3E-C3B75CBE72AF}"/>
                </a:ext>
              </a:extLst>
            </p:cNvPr>
            <p:cNvSpPr>
              <a:spLocks/>
            </p:cNvSpPr>
            <p:nvPr/>
          </p:nvSpPr>
          <p:spPr bwMode="gray">
            <a:xfrm rot="575181">
              <a:off x="1296" y="1584"/>
              <a:ext cx="1749" cy="924"/>
            </a:xfrm>
            <a:custGeom>
              <a:avLst/>
              <a:gdLst>
                <a:gd name="T0" fmla="*/ 207 w 2032"/>
                <a:gd name="T1" fmla="*/ 1 h 1536"/>
                <a:gd name="T2" fmla="*/ 224 w 2032"/>
                <a:gd name="T3" fmla="*/ 1 h 1536"/>
                <a:gd name="T4" fmla="*/ 238 w 2032"/>
                <a:gd name="T5" fmla="*/ 1 h 1536"/>
                <a:gd name="T6" fmla="*/ 250 w 2032"/>
                <a:gd name="T7" fmla="*/ 1 h 1536"/>
                <a:gd name="T8" fmla="*/ 262 w 2032"/>
                <a:gd name="T9" fmla="*/ 1 h 1536"/>
                <a:gd name="T10" fmla="*/ 269 w 2032"/>
                <a:gd name="T11" fmla="*/ 1 h 1536"/>
                <a:gd name="T12" fmla="*/ 276 w 2032"/>
                <a:gd name="T13" fmla="*/ 1 h 1536"/>
                <a:gd name="T14" fmla="*/ 281 w 2032"/>
                <a:gd name="T15" fmla="*/ 1 h 1536"/>
                <a:gd name="T16" fmla="*/ 285 w 2032"/>
                <a:gd name="T17" fmla="*/ 1 h 1536"/>
                <a:gd name="T18" fmla="*/ 287 w 2032"/>
                <a:gd name="T19" fmla="*/ 2 h 1536"/>
                <a:gd name="T20" fmla="*/ 288 w 2032"/>
                <a:gd name="T21" fmla="*/ 2 h 1536"/>
                <a:gd name="T22" fmla="*/ 290 w 2032"/>
                <a:gd name="T23" fmla="*/ 2 h 1536"/>
                <a:gd name="T24" fmla="*/ 289 w 2032"/>
                <a:gd name="T25" fmla="*/ 2 h 1536"/>
                <a:gd name="T26" fmla="*/ 285 w 2032"/>
                <a:gd name="T27" fmla="*/ 2 h 1536"/>
                <a:gd name="T28" fmla="*/ 277 w 2032"/>
                <a:gd name="T29" fmla="*/ 2 h 1536"/>
                <a:gd name="T30" fmla="*/ 265 w 2032"/>
                <a:gd name="T31" fmla="*/ 2 h 1536"/>
                <a:gd name="T32" fmla="*/ 250 w 2032"/>
                <a:gd name="T33" fmla="*/ 2 h 1536"/>
                <a:gd name="T34" fmla="*/ 236 w 2032"/>
                <a:gd name="T35" fmla="*/ 2 h 1536"/>
                <a:gd name="T36" fmla="*/ 215 w 2032"/>
                <a:gd name="T37" fmla="*/ 2 h 1536"/>
                <a:gd name="T38" fmla="*/ 195 w 2032"/>
                <a:gd name="T39" fmla="*/ 2 h 1536"/>
                <a:gd name="T40" fmla="*/ 176 w 2032"/>
                <a:gd name="T41" fmla="*/ 2 h 1536"/>
                <a:gd name="T42" fmla="*/ 153 w 2032"/>
                <a:gd name="T43" fmla="*/ 2 h 1536"/>
                <a:gd name="T44" fmla="*/ 133 w 2032"/>
                <a:gd name="T45" fmla="*/ 2 h 1536"/>
                <a:gd name="T46" fmla="*/ 112 w 2032"/>
                <a:gd name="T47" fmla="*/ 2 h 1536"/>
                <a:gd name="T48" fmla="*/ 93 w 2032"/>
                <a:gd name="T49" fmla="*/ 2 h 1536"/>
                <a:gd name="T50" fmla="*/ 74 w 2032"/>
                <a:gd name="T51" fmla="*/ 2 h 1536"/>
                <a:gd name="T52" fmla="*/ 57 w 2032"/>
                <a:gd name="T53" fmla="*/ 1 h 1536"/>
                <a:gd name="T54" fmla="*/ 45 w 2032"/>
                <a:gd name="T55" fmla="*/ 1 h 1536"/>
                <a:gd name="T56" fmla="*/ 33 w 2032"/>
                <a:gd name="T57" fmla="*/ 1 h 1536"/>
                <a:gd name="T58" fmla="*/ 24 w 2032"/>
                <a:gd name="T59" fmla="*/ 1 h 1536"/>
                <a:gd name="T60" fmla="*/ 16 w 2032"/>
                <a:gd name="T61" fmla="*/ 1 h 1536"/>
                <a:gd name="T62" fmla="*/ 10 w 2032"/>
                <a:gd name="T63" fmla="*/ 1 h 1536"/>
                <a:gd name="T64" fmla="*/ 6 w 2032"/>
                <a:gd name="T65" fmla="*/ 1 h 1536"/>
                <a:gd name="T66" fmla="*/ 3 w 2032"/>
                <a:gd name="T67" fmla="*/ 1 h 1536"/>
                <a:gd name="T68" fmla="*/ 3 w 2032"/>
                <a:gd name="T69" fmla="*/ 1 h 1536"/>
                <a:gd name="T70" fmla="*/ 3 w 2032"/>
                <a:gd name="T71" fmla="*/ 1 h 1536"/>
                <a:gd name="T72" fmla="*/ 0 w 2032"/>
                <a:gd name="T73" fmla="*/ 1 h 1536"/>
                <a:gd name="T74" fmla="*/ 3 w 2032"/>
                <a:gd name="T75" fmla="*/ 1 h 1536"/>
                <a:gd name="T76" fmla="*/ 8 w 2032"/>
                <a:gd name="T77" fmla="*/ 1 h 1536"/>
                <a:gd name="T78" fmla="*/ 19 w 2032"/>
                <a:gd name="T79" fmla="*/ 1 h 1536"/>
                <a:gd name="T80" fmla="*/ 31 w 2032"/>
                <a:gd name="T81" fmla="*/ 1 h 1536"/>
                <a:gd name="T82" fmla="*/ 46 w 2032"/>
                <a:gd name="T83" fmla="*/ 1 h 1536"/>
                <a:gd name="T84" fmla="*/ 64 w 2032"/>
                <a:gd name="T85" fmla="*/ 1 h 1536"/>
                <a:gd name="T86" fmla="*/ 83 w 2032"/>
                <a:gd name="T87" fmla="*/ 1 h 1536"/>
                <a:gd name="T88" fmla="*/ 103 w 2032"/>
                <a:gd name="T89" fmla="*/ 1 h 1536"/>
                <a:gd name="T90" fmla="*/ 125 w 2032"/>
                <a:gd name="T91" fmla="*/ 0 h 1536"/>
                <a:gd name="T92" fmla="*/ 145 w 2032"/>
                <a:gd name="T93" fmla="*/ 1 h 1536"/>
                <a:gd name="T94" fmla="*/ 168 w 2032"/>
                <a:gd name="T95" fmla="*/ 1 h 1536"/>
                <a:gd name="T96" fmla="*/ 188 w 2032"/>
                <a:gd name="T97" fmla="*/ 1 h 1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032" h="1536">
                  <a:moveTo>
                    <a:pt x="1383" y="131"/>
                  </a:moveTo>
                  <a:lnTo>
                    <a:pt x="1451" y="175"/>
                  </a:lnTo>
                  <a:lnTo>
                    <a:pt x="1514" y="223"/>
                  </a:lnTo>
                  <a:lnTo>
                    <a:pt x="1572" y="277"/>
                  </a:lnTo>
                  <a:lnTo>
                    <a:pt x="1626" y="334"/>
                  </a:lnTo>
                  <a:lnTo>
                    <a:pt x="1676" y="395"/>
                  </a:lnTo>
                  <a:lnTo>
                    <a:pt x="1721" y="459"/>
                  </a:lnTo>
                  <a:lnTo>
                    <a:pt x="1763" y="525"/>
                  </a:lnTo>
                  <a:lnTo>
                    <a:pt x="1801" y="592"/>
                  </a:lnTo>
                  <a:lnTo>
                    <a:pt x="1835" y="660"/>
                  </a:lnTo>
                  <a:lnTo>
                    <a:pt x="1866" y="729"/>
                  </a:lnTo>
                  <a:lnTo>
                    <a:pt x="1893" y="798"/>
                  </a:lnTo>
                  <a:lnTo>
                    <a:pt x="1918" y="865"/>
                  </a:lnTo>
                  <a:lnTo>
                    <a:pt x="1940" y="929"/>
                  </a:lnTo>
                  <a:lnTo>
                    <a:pt x="1957" y="993"/>
                  </a:lnTo>
                  <a:lnTo>
                    <a:pt x="1975" y="1053"/>
                  </a:lnTo>
                  <a:lnTo>
                    <a:pt x="1988" y="1108"/>
                  </a:lnTo>
                  <a:lnTo>
                    <a:pt x="2000" y="1161"/>
                  </a:lnTo>
                  <a:lnTo>
                    <a:pt x="2008" y="1209"/>
                  </a:lnTo>
                  <a:lnTo>
                    <a:pt x="2017" y="1250"/>
                  </a:lnTo>
                  <a:lnTo>
                    <a:pt x="2022" y="1286"/>
                  </a:lnTo>
                  <a:lnTo>
                    <a:pt x="2026" y="1316"/>
                  </a:lnTo>
                  <a:lnTo>
                    <a:pt x="2029" y="1336"/>
                  </a:lnTo>
                  <a:lnTo>
                    <a:pt x="2030" y="1349"/>
                  </a:lnTo>
                  <a:lnTo>
                    <a:pt x="2032" y="1355"/>
                  </a:lnTo>
                  <a:lnTo>
                    <a:pt x="2027" y="1356"/>
                  </a:lnTo>
                  <a:lnTo>
                    <a:pt x="2016" y="1361"/>
                  </a:lnTo>
                  <a:lnTo>
                    <a:pt x="1998" y="1368"/>
                  </a:lnTo>
                  <a:lnTo>
                    <a:pt x="1972" y="1378"/>
                  </a:lnTo>
                  <a:lnTo>
                    <a:pt x="1941" y="1390"/>
                  </a:lnTo>
                  <a:lnTo>
                    <a:pt x="1905" y="1405"/>
                  </a:lnTo>
                  <a:lnTo>
                    <a:pt x="1861" y="1419"/>
                  </a:lnTo>
                  <a:lnTo>
                    <a:pt x="1814" y="1434"/>
                  </a:lnTo>
                  <a:lnTo>
                    <a:pt x="1762" y="1450"/>
                  </a:lnTo>
                  <a:lnTo>
                    <a:pt x="1707" y="1466"/>
                  </a:lnTo>
                  <a:lnTo>
                    <a:pt x="1647" y="1480"/>
                  </a:lnTo>
                  <a:lnTo>
                    <a:pt x="1583" y="1495"/>
                  </a:lnTo>
                  <a:lnTo>
                    <a:pt x="1517" y="1507"/>
                  </a:lnTo>
                  <a:lnTo>
                    <a:pt x="1448" y="1518"/>
                  </a:lnTo>
                  <a:lnTo>
                    <a:pt x="1377" y="1527"/>
                  </a:lnTo>
                  <a:lnTo>
                    <a:pt x="1305" y="1533"/>
                  </a:lnTo>
                  <a:lnTo>
                    <a:pt x="1231" y="1536"/>
                  </a:lnTo>
                  <a:lnTo>
                    <a:pt x="1157" y="1536"/>
                  </a:lnTo>
                  <a:lnTo>
                    <a:pt x="1082" y="1532"/>
                  </a:lnTo>
                  <a:lnTo>
                    <a:pt x="1008" y="1524"/>
                  </a:lnTo>
                  <a:lnTo>
                    <a:pt x="933" y="1511"/>
                  </a:lnTo>
                  <a:lnTo>
                    <a:pt x="859" y="1494"/>
                  </a:lnTo>
                  <a:lnTo>
                    <a:pt x="788" y="1469"/>
                  </a:lnTo>
                  <a:lnTo>
                    <a:pt x="716" y="1440"/>
                  </a:lnTo>
                  <a:lnTo>
                    <a:pt x="648" y="1405"/>
                  </a:lnTo>
                  <a:lnTo>
                    <a:pt x="580" y="1361"/>
                  </a:lnTo>
                  <a:lnTo>
                    <a:pt x="518" y="1313"/>
                  </a:lnTo>
                  <a:lnTo>
                    <a:pt x="459" y="1259"/>
                  </a:lnTo>
                  <a:lnTo>
                    <a:pt x="405" y="1202"/>
                  </a:lnTo>
                  <a:lnTo>
                    <a:pt x="356" y="1141"/>
                  </a:lnTo>
                  <a:lnTo>
                    <a:pt x="311" y="1076"/>
                  </a:lnTo>
                  <a:lnTo>
                    <a:pt x="268" y="1011"/>
                  </a:lnTo>
                  <a:lnTo>
                    <a:pt x="230" y="944"/>
                  </a:lnTo>
                  <a:lnTo>
                    <a:pt x="197" y="875"/>
                  </a:lnTo>
                  <a:lnTo>
                    <a:pt x="166" y="806"/>
                  </a:lnTo>
                  <a:lnTo>
                    <a:pt x="138" y="738"/>
                  </a:lnTo>
                  <a:lnTo>
                    <a:pt x="114" y="672"/>
                  </a:lnTo>
                  <a:lnTo>
                    <a:pt x="92" y="607"/>
                  </a:lnTo>
                  <a:lnTo>
                    <a:pt x="73" y="542"/>
                  </a:lnTo>
                  <a:lnTo>
                    <a:pt x="57" y="482"/>
                  </a:lnTo>
                  <a:lnTo>
                    <a:pt x="44" y="427"/>
                  </a:lnTo>
                  <a:lnTo>
                    <a:pt x="32" y="375"/>
                  </a:lnTo>
                  <a:lnTo>
                    <a:pt x="22" y="326"/>
                  </a:lnTo>
                  <a:lnTo>
                    <a:pt x="15" y="286"/>
                  </a:lnTo>
                  <a:lnTo>
                    <a:pt x="9" y="249"/>
                  </a:lnTo>
                  <a:lnTo>
                    <a:pt x="4" y="220"/>
                  </a:lnTo>
                  <a:lnTo>
                    <a:pt x="3" y="199"/>
                  </a:lnTo>
                  <a:lnTo>
                    <a:pt x="0" y="186"/>
                  </a:lnTo>
                  <a:lnTo>
                    <a:pt x="0" y="182"/>
                  </a:lnTo>
                  <a:lnTo>
                    <a:pt x="4" y="179"/>
                  </a:lnTo>
                  <a:lnTo>
                    <a:pt x="16" y="175"/>
                  </a:lnTo>
                  <a:lnTo>
                    <a:pt x="33" y="167"/>
                  </a:lnTo>
                  <a:lnTo>
                    <a:pt x="58" y="157"/>
                  </a:lnTo>
                  <a:lnTo>
                    <a:pt x="90" y="145"/>
                  </a:lnTo>
                  <a:lnTo>
                    <a:pt x="127" y="131"/>
                  </a:lnTo>
                  <a:lnTo>
                    <a:pt x="169" y="116"/>
                  </a:lnTo>
                  <a:lnTo>
                    <a:pt x="217" y="102"/>
                  </a:lnTo>
                  <a:lnTo>
                    <a:pt x="270" y="86"/>
                  </a:lnTo>
                  <a:lnTo>
                    <a:pt x="325" y="70"/>
                  </a:lnTo>
                  <a:lnTo>
                    <a:pt x="385" y="55"/>
                  </a:lnTo>
                  <a:lnTo>
                    <a:pt x="449" y="42"/>
                  </a:lnTo>
                  <a:lnTo>
                    <a:pt x="515" y="29"/>
                  </a:lnTo>
                  <a:lnTo>
                    <a:pt x="583" y="17"/>
                  </a:lnTo>
                  <a:lnTo>
                    <a:pt x="653" y="8"/>
                  </a:lnTo>
                  <a:lnTo>
                    <a:pt x="726" y="2"/>
                  </a:lnTo>
                  <a:lnTo>
                    <a:pt x="801" y="0"/>
                  </a:lnTo>
                  <a:lnTo>
                    <a:pt x="875" y="0"/>
                  </a:lnTo>
                  <a:lnTo>
                    <a:pt x="949" y="4"/>
                  </a:lnTo>
                  <a:lnTo>
                    <a:pt x="1024" y="11"/>
                  </a:lnTo>
                  <a:lnTo>
                    <a:pt x="1098" y="24"/>
                  </a:lnTo>
                  <a:lnTo>
                    <a:pt x="1173" y="43"/>
                  </a:lnTo>
                  <a:lnTo>
                    <a:pt x="1244" y="67"/>
                  </a:lnTo>
                  <a:lnTo>
                    <a:pt x="1314" y="96"/>
                  </a:lnTo>
                  <a:lnTo>
                    <a:pt x="1383" y="131"/>
                  </a:lnTo>
                </a:path>
              </a:pathLst>
            </a:custGeom>
            <a:gradFill rotWithShape="1">
              <a:gsLst>
                <a:gs pos="0">
                  <a:srgbClr val="00B1F0"/>
                </a:gs>
                <a:gs pos="100000">
                  <a:srgbClr val="00526F"/>
                </a:gs>
              </a:gsLst>
              <a:lin ang="2700000" scaled="1"/>
            </a:gradFill>
            <a:ln w="38100" cmpd="sng">
              <a:solidFill>
                <a:srgbClr val="FFFFFF"/>
              </a:solidFill>
              <a:prstDash val="solid"/>
              <a:round/>
              <a:headEnd/>
              <a:tailEnd/>
            </a:ln>
            <a:effectLst>
              <a:outerShdw dist="135003" dir="2928844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176" name="Freeform 28">
              <a:extLst>
                <a:ext uri="{FF2B5EF4-FFF2-40B4-BE49-F238E27FC236}">
                  <a16:creationId xmlns:a16="http://schemas.microsoft.com/office/drawing/2014/main" id="{63FF4067-7E42-8AA6-1504-C4CBF6713C36}"/>
                </a:ext>
              </a:extLst>
            </p:cNvPr>
            <p:cNvSpPr>
              <a:spLocks/>
            </p:cNvSpPr>
            <p:nvPr/>
          </p:nvSpPr>
          <p:spPr bwMode="gray">
            <a:xfrm rot="-480829">
              <a:off x="1292" y="2482"/>
              <a:ext cx="1760" cy="926"/>
            </a:xfrm>
            <a:custGeom>
              <a:avLst/>
              <a:gdLst>
                <a:gd name="T0" fmla="*/ 111 w 2032"/>
                <a:gd name="T1" fmla="*/ 1 h 1536"/>
                <a:gd name="T2" fmla="*/ 133 w 2032"/>
                <a:gd name="T3" fmla="*/ 1 h 1536"/>
                <a:gd name="T4" fmla="*/ 155 w 2032"/>
                <a:gd name="T5" fmla="*/ 1 h 1536"/>
                <a:gd name="T6" fmla="*/ 178 w 2032"/>
                <a:gd name="T7" fmla="*/ 0 h 1536"/>
                <a:gd name="T8" fmla="*/ 202 w 2032"/>
                <a:gd name="T9" fmla="*/ 1 h 1536"/>
                <a:gd name="T10" fmla="*/ 223 w 2032"/>
                <a:gd name="T11" fmla="*/ 1 h 1536"/>
                <a:gd name="T12" fmla="*/ 244 w 2032"/>
                <a:gd name="T13" fmla="*/ 1 h 1536"/>
                <a:gd name="T14" fmla="*/ 263 w 2032"/>
                <a:gd name="T15" fmla="*/ 1 h 1536"/>
                <a:gd name="T16" fmla="*/ 280 w 2032"/>
                <a:gd name="T17" fmla="*/ 1 h 1536"/>
                <a:gd name="T18" fmla="*/ 294 w 2032"/>
                <a:gd name="T19" fmla="*/ 1 h 1536"/>
                <a:gd name="T20" fmla="*/ 304 w 2032"/>
                <a:gd name="T21" fmla="*/ 1 h 1536"/>
                <a:gd name="T22" fmla="*/ 311 w 2032"/>
                <a:gd name="T23" fmla="*/ 1 h 1536"/>
                <a:gd name="T24" fmla="*/ 313 w 2032"/>
                <a:gd name="T25" fmla="*/ 1 h 1536"/>
                <a:gd name="T26" fmla="*/ 313 w 2032"/>
                <a:gd name="T27" fmla="*/ 1 h 1536"/>
                <a:gd name="T28" fmla="*/ 313 w 2032"/>
                <a:gd name="T29" fmla="*/ 1 h 1536"/>
                <a:gd name="T30" fmla="*/ 310 w 2032"/>
                <a:gd name="T31" fmla="*/ 1 h 1536"/>
                <a:gd name="T32" fmla="*/ 307 w 2032"/>
                <a:gd name="T33" fmla="*/ 1 h 1536"/>
                <a:gd name="T34" fmla="*/ 301 w 2032"/>
                <a:gd name="T35" fmla="*/ 1 h 1536"/>
                <a:gd name="T36" fmla="*/ 296 w 2032"/>
                <a:gd name="T37" fmla="*/ 1 h 1536"/>
                <a:gd name="T38" fmla="*/ 288 w 2032"/>
                <a:gd name="T39" fmla="*/ 1 h 1536"/>
                <a:gd name="T40" fmla="*/ 278 w 2032"/>
                <a:gd name="T41" fmla="*/ 1 h 1536"/>
                <a:gd name="T42" fmla="*/ 266 w 2032"/>
                <a:gd name="T43" fmla="*/ 1 h 1536"/>
                <a:gd name="T44" fmla="*/ 250 w 2032"/>
                <a:gd name="T45" fmla="*/ 2 h 1536"/>
                <a:gd name="T46" fmla="*/ 233 w 2032"/>
                <a:gd name="T47" fmla="*/ 2 h 1536"/>
                <a:gd name="T48" fmla="*/ 214 w 2032"/>
                <a:gd name="T49" fmla="*/ 2 h 1536"/>
                <a:gd name="T50" fmla="*/ 192 w 2032"/>
                <a:gd name="T51" fmla="*/ 2 h 1536"/>
                <a:gd name="T52" fmla="*/ 170 w 2032"/>
                <a:gd name="T53" fmla="*/ 2 h 1536"/>
                <a:gd name="T54" fmla="*/ 147 w 2032"/>
                <a:gd name="T55" fmla="*/ 2 h 1536"/>
                <a:gd name="T56" fmla="*/ 124 w 2032"/>
                <a:gd name="T57" fmla="*/ 2 h 1536"/>
                <a:gd name="T58" fmla="*/ 100 w 2032"/>
                <a:gd name="T59" fmla="*/ 2 h 1536"/>
                <a:gd name="T60" fmla="*/ 80 w 2032"/>
                <a:gd name="T61" fmla="*/ 2 h 1536"/>
                <a:gd name="T62" fmla="*/ 59 w 2032"/>
                <a:gd name="T63" fmla="*/ 2 h 1536"/>
                <a:gd name="T64" fmla="*/ 42 w 2032"/>
                <a:gd name="T65" fmla="*/ 2 h 1536"/>
                <a:gd name="T66" fmla="*/ 26 w 2032"/>
                <a:gd name="T67" fmla="*/ 2 h 1536"/>
                <a:gd name="T68" fmla="*/ 14 w 2032"/>
                <a:gd name="T69" fmla="*/ 2 h 1536"/>
                <a:gd name="T70" fmla="*/ 5 w 2032"/>
                <a:gd name="T71" fmla="*/ 2 h 1536"/>
                <a:gd name="T72" fmla="*/ 3 w 2032"/>
                <a:gd name="T73" fmla="*/ 2 h 1536"/>
                <a:gd name="T74" fmla="*/ 0 w 2032"/>
                <a:gd name="T75" fmla="*/ 2 h 1536"/>
                <a:gd name="T76" fmla="*/ 3 w 2032"/>
                <a:gd name="T77" fmla="*/ 2 h 1536"/>
                <a:gd name="T78" fmla="*/ 3 w 2032"/>
                <a:gd name="T79" fmla="*/ 2 h 1536"/>
                <a:gd name="T80" fmla="*/ 5 w 2032"/>
                <a:gd name="T81" fmla="*/ 1 h 1536"/>
                <a:gd name="T82" fmla="*/ 9 w 2032"/>
                <a:gd name="T83" fmla="*/ 1 h 1536"/>
                <a:gd name="T84" fmla="*/ 14 w 2032"/>
                <a:gd name="T85" fmla="*/ 1 h 1536"/>
                <a:gd name="T86" fmla="*/ 22 w 2032"/>
                <a:gd name="T87" fmla="*/ 1 h 1536"/>
                <a:gd name="T88" fmla="*/ 31 w 2032"/>
                <a:gd name="T89" fmla="*/ 1 h 1536"/>
                <a:gd name="T90" fmla="*/ 42 w 2032"/>
                <a:gd name="T91" fmla="*/ 1 h 1536"/>
                <a:gd name="T92" fmla="*/ 55 w 2032"/>
                <a:gd name="T93" fmla="*/ 1 h 1536"/>
                <a:gd name="T94" fmla="*/ 70 w 2032"/>
                <a:gd name="T95" fmla="*/ 1 h 1536"/>
                <a:gd name="T96" fmla="*/ 90 w 2032"/>
                <a:gd name="T97" fmla="*/ 1 h 1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032" h="1536">
                  <a:moveTo>
                    <a:pt x="648" y="131"/>
                  </a:moveTo>
                  <a:lnTo>
                    <a:pt x="717" y="96"/>
                  </a:lnTo>
                  <a:lnTo>
                    <a:pt x="788" y="67"/>
                  </a:lnTo>
                  <a:lnTo>
                    <a:pt x="860" y="43"/>
                  </a:lnTo>
                  <a:lnTo>
                    <a:pt x="934" y="24"/>
                  </a:lnTo>
                  <a:lnTo>
                    <a:pt x="1008" y="11"/>
                  </a:lnTo>
                  <a:lnTo>
                    <a:pt x="1083" y="4"/>
                  </a:lnTo>
                  <a:lnTo>
                    <a:pt x="1157" y="0"/>
                  </a:lnTo>
                  <a:lnTo>
                    <a:pt x="1232" y="0"/>
                  </a:lnTo>
                  <a:lnTo>
                    <a:pt x="1306" y="3"/>
                  </a:lnTo>
                  <a:lnTo>
                    <a:pt x="1377" y="8"/>
                  </a:lnTo>
                  <a:lnTo>
                    <a:pt x="1449" y="17"/>
                  </a:lnTo>
                  <a:lnTo>
                    <a:pt x="1517" y="29"/>
                  </a:lnTo>
                  <a:lnTo>
                    <a:pt x="1583" y="42"/>
                  </a:lnTo>
                  <a:lnTo>
                    <a:pt x="1647" y="55"/>
                  </a:lnTo>
                  <a:lnTo>
                    <a:pt x="1707" y="70"/>
                  </a:lnTo>
                  <a:lnTo>
                    <a:pt x="1762" y="86"/>
                  </a:lnTo>
                  <a:lnTo>
                    <a:pt x="1815" y="102"/>
                  </a:lnTo>
                  <a:lnTo>
                    <a:pt x="1862" y="116"/>
                  </a:lnTo>
                  <a:lnTo>
                    <a:pt x="1905" y="131"/>
                  </a:lnTo>
                  <a:lnTo>
                    <a:pt x="1942" y="146"/>
                  </a:lnTo>
                  <a:lnTo>
                    <a:pt x="1972" y="157"/>
                  </a:lnTo>
                  <a:lnTo>
                    <a:pt x="1999" y="167"/>
                  </a:lnTo>
                  <a:lnTo>
                    <a:pt x="2016" y="175"/>
                  </a:lnTo>
                  <a:lnTo>
                    <a:pt x="2028" y="179"/>
                  </a:lnTo>
                  <a:lnTo>
                    <a:pt x="2032" y="182"/>
                  </a:lnTo>
                  <a:lnTo>
                    <a:pt x="2031" y="186"/>
                  </a:lnTo>
                  <a:lnTo>
                    <a:pt x="2029" y="200"/>
                  </a:lnTo>
                  <a:lnTo>
                    <a:pt x="2026" y="220"/>
                  </a:lnTo>
                  <a:lnTo>
                    <a:pt x="2022" y="249"/>
                  </a:lnTo>
                  <a:lnTo>
                    <a:pt x="2018" y="286"/>
                  </a:lnTo>
                  <a:lnTo>
                    <a:pt x="2009" y="326"/>
                  </a:lnTo>
                  <a:lnTo>
                    <a:pt x="2000" y="375"/>
                  </a:lnTo>
                  <a:lnTo>
                    <a:pt x="1989" y="427"/>
                  </a:lnTo>
                  <a:lnTo>
                    <a:pt x="1975" y="483"/>
                  </a:lnTo>
                  <a:lnTo>
                    <a:pt x="1958" y="542"/>
                  </a:lnTo>
                  <a:lnTo>
                    <a:pt x="1940" y="607"/>
                  </a:lnTo>
                  <a:lnTo>
                    <a:pt x="1919" y="672"/>
                  </a:lnTo>
                  <a:lnTo>
                    <a:pt x="1894" y="738"/>
                  </a:lnTo>
                  <a:lnTo>
                    <a:pt x="1866" y="806"/>
                  </a:lnTo>
                  <a:lnTo>
                    <a:pt x="1835" y="875"/>
                  </a:lnTo>
                  <a:lnTo>
                    <a:pt x="1802" y="944"/>
                  </a:lnTo>
                  <a:lnTo>
                    <a:pt x="1764" y="1011"/>
                  </a:lnTo>
                  <a:lnTo>
                    <a:pt x="1722" y="1076"/>
                  </a:lnTo>
                  <a:lnTo>
                    <a:pt x="1676" y="1141"/>
                  </a:lnTo>
                  <a:lnTo>
                    <a:pt x="1627" y="1202"/>
                  </a:lnTo>
                  <a:lnTo>
                    <a:pt x="1573" y="1259"/>
                  </a:lnTo>
                  <a:lnTo>
                    <a:pt x="1514" y="1313"/>
                  </a:lnTo>
                  <a:lnTo>
                    <a:pt x="1452" y="1361"/>
                  </a:lnTo>
                  <a:lnTo>
                    <a:pt x="1383" y="1405"/>
                  </a:lnTo>
                  <a:lnTo>
                    <a:pt x="1315" y="1440"/>
                  </a:lnTo>
                  <a:lnTo>
                    <a:pt x="1245" y="1469"/>
                  </a:lnTo>
                  <a:lnTo>
                    <a:pt x="1173" y="1494"/>
                  </a:lnTo>
                  <a:lnTo>
                    <a:pt x="1099" y="1511"/>
                  </a:lnTo>
                  <a:lnTo>
                    <a:pt x="1024" y="1524"/>
                  </a:lnTo>
                  <a:lnTo>
                    <a:pt x="950" y="1532"/>
                  </a:lnTo>
                  <a:lnTo>
                    <a:pt x="876" y="1536"/>
                  </a:lnTo>
                  <a:lnTo>
                    <a:pt x="801" y="1536"/>
                  </a:lnTo>
                  <a:lnTo>
                    <a:pt x="727" y="1533"/>
                  </a:lnTo>
                  <a:lnTo>
                    <a:pt x="654" y="1527"/>
                  </a:lnTo>
                  <a:lnTo>
                    <a:pt x="584" y="1518"/>
                  </a:lnTo>
                  <a:lnTo>
                    <a:pt x="515" y="1507"/>
                  </a:lnTo>
                  <a:lnTo>
                    <a:pt x="450" y="1495"/>
                  </a:lnTo>
                  <a:lnTo>
                    <a:pt x="385" y="1481"/>
                  </a:lnTo>
                  <a:lnTo>
                    <a:pt x="326" y="1466"/>
                  </a:lnTo>
                  <a:lnTo>
                    <a:pt x="270" y="1450"/>
                  </a:lnTo>
                  <a:lnTo>
                    <a:pt x="218" y="1434"/>
                  </a:lnTo>
                  <a:lnTo>
                    <a:pt x="170" y="1419"/>
                  </a:lnTo>
                  <a:lnTo>
                    <a:pt x="127" y="1405"/>
                  </a:lnTo>
                  <a:lnTo>
                    <a:pt x="91" y="1390"/>
                  </a:lnTo>
                  <a:lnTo>
                    <a:pt x="59" y="1378"/>
                  </a:lnTo>
                  <a:lnTo>
                    <a:pt x="34" y="1368"/>
                  </a:lnTo>
                  <a:lnTo>
                    <a:pt x="16" y="1361"/>
                  </a:lnTo>
                  <a:lnTo>
                    <a:pt x="5" y="1357"/>
                  </a:lnTo>
                  <a:lnTo>
                    <a:pt x="0" y="1355"/>
                  </a:lnTo>
                  <a:lnTo>
                    <a:pt x="0" y="1349"/>
                  </a:lnTo>
                  <a:lnTo>
                    <a:pt x="3" y="1336"/>
                  </a:lnTo>
                  <a:lnTo>
                    <a:pt x="5" y="1316"/>
                  </a:lnTo>
                  <a:lnTo>
                    <a:pt x="9" y="1287"/>
                  </a:lnTo>
                  <a:lnTo>
                    <a:pt x="15" y="1250"/>
                  </a:lnTo>
                  <a:lnTo>
                    <a:pt x="22" y="1209"/>
                  </a:lnTo>
                  <a:lnTo>
                    <a:pt x="33" y="1161"/>
                  </a:lnTo>
                  <a:lnTo>
                    <a:pt x="44" y="1109"/>
                  </a:lnTo>
                  <a:lnTo>
                    <a:pt x="57" y="1053"/>
                  </a:lnTo>
                  <a:lnTo>
                    <a:pt x="73" y="993"/>
                  </a:lnTo>
                  <a:lnTo>
                    <a:pt x="92" y="929"/>
                  </a:lnTo>
                  <a:lnTo>
                    <a:pt x="114" y="865"/>
                  </a:lnTo>
                  <a:lnTo>
                    <a:pt x="139" y="798"/>
                  </a:lnTo>
                  <a:lnTo>
                    <a:pt x="167" y="729"/>
                  </a:lnTo>
                  <a:lnTo>
                    <a:pt x="197" y="661"/>
                  </a:lnTo>
                  <a:lnTo>
                    <a:pt x="231" y="592"/>
                  </a:lnTo>
                  <a:lnTo>
                    <a:pt x="269" y="525"/>
                  </a:lnTo>
                  <a:lnTo>
                    <a:pt x="311" y="459"/>
                  </a:lnTo>
                  <a:lnTo>
                    <a:pt x="356" y="395"/>
                  </a:lnTo>
                  <a:lnTo>
                    <a:pt x="406" y="334"/>
                  </a:lnTo>
                  <a:lnTo>
                    <a:pt x="460" y="277"/>
                  </a:lnTo>
                  <a:lnTo>
                    <a:pt x="518" y="223"/>
                  </a:lnTo>
                  <a:lnTo>
                    <a:pt x="581" y="175"/>
                  </a:lnTo>
                  <a:lnTo>
                    <a:pt x="648" y="131"/>
                  </a:lnTo>
                </a:path>
              </a:pathLst>
            </a:custGeom>
            <a:gradFill rotWithShape="1">
              <a:gsLst>
                <a:gs pos="0">
                  <a:srgbClr val="BC61CB"/>
                </a:gs>
                <a:gs pos="100000">
                  <a:srgbClr val="572D5E"/>
                </a:gs>
              </a:gsLst>
              <a:lin ang="0" scaled="1"/>
            </a:gradFill>
            <a:ln w="38100" cmpd="sng">
              <a:solidFill>
                <a:srgbClr val="FFFFFF"/>
              </a:solidFill>
              <a:prstDash val="solid"/>
              <a:round/>
              <a:headEnd/>
              <a:tailEnd/>
            </a:ln>
            <a:effectLst>
              <a:outerShdw dist="135003" dir="2928844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177" name="Freeform 24">
              <a:extLst>
                <a:ext uri="{FF2B5EF4-FFF2-40B4-BE49-F238E27FC236}">
                  <a16:creationId xmlns:a16="http://schemas.microsoft.com/office/drawing/2014/main" id="{433FFAB9-CCD8-9306-63A9-FE9AE823E0B9}"/>
                </a:ext>
              </a:extLst>
            </p:cNvPr>
            <p:cNvSpPr>
              <a:spLocks/>
            </p:cNvSpPr>
            <p:nvPr/>
          </p:nvSpPr>
          <p:spPr bwMode="gray">
            <a:xfrm>
              <a:off x="2352" y="2462"/>
              <a:ext cx="960" cy="1618"/>
            </a:xfrm>
            <a:custGeom>
              <a:avLst/>
              <a:gdLst>
                <a:gd name="T0" fmla="*/ 5 w 1470"/>
                <a:gd name="T1" fmla="*/ 10 h 2346"/>
                <a:gd name="T2" fmla="*/ 5 w 1470"/>
                <a:gd name="T3" fmla="*/ 11 h 2346"/>
                <a:gd name="T4" fmla="*/ 5 w 1470"/>
                <a:gd name="T5" fmla="*/ 12 h 2346"/>
                <a:gd name="T6" fmla="*/ 5 w 1470"/>
                <a:gd name="T7" fmla="*/ 13 h 2346"/>
                <a:gd name="T8" fmla="*/ 5 w 1470"/>
                <a:gd name="T9" fmla="*/ 14 h 2346"/>
                <a:gd name="T10" fmla="*/ 5 w 1470"/>
                <a:gd name="T11" fmla="*/ 15 h 2346"/>
                <a:gd name="T12" fmla="*/ 5 w 1470"/>
                <a:gd name="T13" fmla="*/ 16 h 2346"/>
                <a:gd name="T14" fmla="*/ 4 w 1470"/>
                <a:gd name="T15" fmla="*/ 17 h 2346"/>
                <a:gd name="T16" fmla="*/ 3 w 1470"/>
                <a:gd name="T17" fmla="*/ 18 h 2346"/>
                <a:gd name="T18" fmla="*/ 3 w 1470"/>
                <a:gd name="T19" fmla="*/ 18 h 2346"/>
                <a:gd name="T20" fmla="*/ 3 w 1470"/>
                <a:gd name="T21" fmla="*/ 19 h 2346"/>
                <a:gd name="T22" fmla="*/ 3 w 1470"/>
                <a:gd name="T23" fmla="*/ 19 h 2346"/>
                <a:gd name="T24" fmla="*/ 3 w 1470"/>
                <a:gd name="T25" fmla="*/ 19 h 2346"/>
                <a:gd name="T26" fmla="*/ 3 w 1470"/>
                <a:gd name="T27" fmla="*/ 19 h 2346"/>
                <a:gd name="T28" fmla="*/ 3 w 1470"/>
                <a:gd name="T29" fmla="*/ 19 h 2346"/>
                <a:gd name="T30" fmla="*/ 3 w 1470"/>
                <a:gd name="T31" fmla="*/ 19 h 2346"/>
                <a:gd name="T32" fmla="*/ 2 w 1470"/>
                <a:gd name="T33" fmla="*/ 18 h 2346"/>
                <a:gd name="T34" fmla="*/ 2 w 1470"/>
                <a:gd name="T35" fmla="*/ 18 h 2346"/>
                <a:gd name="T36" fmla="*/ 2 w 1470"/>
                <a:gd name="T37" fmla="*/ 17 h 2346"/>
                <a:gd name="T38" fmla="*/ 1 w 1470"/>
                <a:gd name="T39" fmla="*/ 16 h 2346"/>
                <a:gd name="T40" fmla="*/ 1 w 1470"/>
                <a:gd name="T41" fmla="*/ 15 h 2346"/>
                <a:gd name="T42" fmla="*/ 1 w 1470"/>
                <a:gd name="T43" fmla="*/ 14 h 2346"/>
                <a:gd name="T44" fmla="*/ 1 w 1470"/>
                <a:gd name="T45" fmla="*/ 13 h 2346"/>
                <a:gd name="T46" fmla="*/ 1 w 1470"/>
                <a:gd name="T47" fmla="*/ 12 h 2346"/>
                <a:gd name="T48" fmla="*/ 1 w 1470"/>
                <a:gd name="T49" fmla="*/ 11 h 2346"/>
                <a:gd name="T50" fmla="*/ 1 w 1470"/>
                <a:gd name="T51" fmla="*/ 10 h 2346"/>
                <a:gd name="T52" fmla="*/ 1 w 1470"/>
                <a:gd name="T53" fmla="*/ 9 h 2346"/>
                <a:gd name="T54" fmla="*/ 1 w 1470"/>
                <a:gd name="T55" fmla="*/ 8 h 2346"/>
                <a:gd name="T56" fmla="*/ 1 w 1470"/>
                <a:gd name="T57" fmla="*/ 7 h 2346"/>
                <a:gd name="T58" fmla="*/ 1 w 1470"/>
                <a:gd name="T59" fmla="*/ 6 h 2346"/>
                <a:gd name="T60" fmla="*/ 1 w 1470"/>
                <a:gd name="T61" fmla="*/ 4 h 2346"/>
                <a:gd name="T62" fmla="*/ 1 w 1470"/>
                <a:gd name="T63" fmla="*/ 4 h 2346"/>
                <a:gd name="T64" fmla="*/ 1 w 1470"/>
                <a:gd name="T65" fmla="*/ 3 h 2346"/>
                <a:gd name="T66" fmla="*/ 2 w 1470"/>
                <a:gd name="T67" fmla="*/ 2 h 2346"/>
                <a:gd name="T68" fmla="*/ 2 w 1470"/>
                <a:gd name="T69" fmla="*/ 1 h 2346"/>
                <a:gd name="T70" fmla="*/ 2 w 1470"/>
                <a:gd name="T71" fmla="*/ 1 h 2346"/>
                <a:gd name="T72" fmla="*/ 3 w 1470"/>
                <a:gd name="T73" fmla="*/ 1 h 2346"/>
                <a:gd name="T74" fmla="*/ 3 w 1470"/>
                <a:gd name="T75" fmla="*/ 1 h 2346"/>
                <a:gd name="T76" fmla="*/ 3 w 1470"/>
                <a:gd name="T77" fmla="*/ 1 h 2346"/>
                <a:gd name="T78" fmla="*/ 3 w 1470"/>
                <a:gd name="T79" fmla="*/ 1 h 2346"/>
                <a:gd name="T80" fmla="*/ 3 w 1470"/>
                <a:gd name="T81" fmla="*/ 1 h 2346"/>
                <a:gd name="T82" fmla="*/ 3 w 1470"/>
                <a:gd name="T83" fmla="*/ 1 h 2346"/>
                <a:gd name="T84" fmla="*/ 3 w 1470"/>
                <a:gd name="T85" fmla="*/ 1 h 2346"/>
                <a:gd name="T86" fmla="*/ 3 w 1470"/>
                <a:gd name="T87" fmla="*/ 1 h 2346"/>
                <a:gd name="T88" fmla="*/ 4 w 1470"/>
                <a:gd name="T89" fmla="*/ 2 h 2346"/>
                <a:gd name="T90" fmla="*/ 5 w 1470"/>
                <a:gd name="T91" fmla="*/ 3 h 2346"/>
                <a:gd name="T92" fmla="*/ 5 w 1470"/>
                <a:gd name="T93" fmla="*/ 4 h 2346"/>
                <a:gd name="T94" fmla="*/ 5 w 1470"/>
                <a:gd name="T95" fmla="*/ 4 h 2346"/>
                <a:gd name="T96" fmla="*/ 5 w 1470"/>
                <a:gd name="T97" fmla="*/ 6 h 2346"/>
                <a:gd name="T98" fmla="*/ 5 w 1470"/>
                <a:gd name="T99" fmla="*/ 7 h 2346"/>
                <a:gd name="T100" fmla="*/ 5 w 1470"/>
                <a:gd name="T101" fmla="*/ 8 h 2346"/>
                <a:gd name="T102" fmla="*/ 5 w 1470"/>
                <a:gd name="T103" fmla="*/ 9 h 234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1470" h="2346">
                  <a:moveTo>
                    <a:pt x="1470" y="1173"/>
                  </a:moveTo>
                  <a:lnTo>
                    <a:pt x="1467" y="1246"/>
                  </a:lnTo>
                  <a:lnTo>
                    <a:pt x="1458" y="1319"/>
                  </a:lnTo>
                  <a:lnTo>
                    <a:pt x="1444" y="1390"/>
                  </a:lnTo>
                  <a:lnTo>
                    <a:pt x="1423" y="1462"/>
                  </a:lnTo>
                  <a:lnTo>
                    <a:pt x="1400" y="1529"/>
                  </a:lnTo>
                  <a:lnTo>
                    <a:pt x="1371" y="1596"/>
                  </a:lnTo>
                  <a:lnTo>
                    <a:pt x="1339" y="1662"/>
                  </a:lnTo>
                  <a:lnTo>
                    <a:pt x="1305" y="1725"/>
                  </a:lnTo>
                  <a:lnTo>
                    <a:pt x="1267" y="1784"/>
                  </a:lnTo>
                  <a:lnTo>
                    <a:pt x="1228" y="1843"/>
                  </a:lnTo>
                  <a:lnTo>
                    <a:pt x="1187" y="1898"/>
                  </a:lnTo>
                  <a:lnTo>
                    <a:pt x="1145" y="1952"/>
                  </a:lnTo>
                  <a:lnTo>
                    <a:pt x="1102" y="2002"/>
                  </a:lnTo>
                  <a:lnTo>
                    <a:pt x="1060" y="2050"/>
                  </a:lnTo>
                  <a:lnTo>
                    <a:pt x="1019" y="2094"/>
                  </a:lnTo>
                  <a:lnTo>
                    <a:pt x="978" y="2135"/>
                  </a:lnTo>
                  <a:lnTo>
                    <a:pt x="939" y="2174"/>
                  </a:lnTo>
                  <a:lnTo>
                    <a:pt x="901" y="2207"/>
                  </a:lnTo>
                  <a:lnTo>
                    <a:pt x="866" y="2240"/>
                  </a:lnTo>
                  <a:lnTo>
                    <a:pt x="835" y="2266"/>
                  </a:lnTo>
                  <a:lnTo>
                    <a:pt x="806" y="2291"/>
                  </a:lnTo>
                  <a:lnTo>
                    <a:pt x="783" y="2310"/>
                  </a:lnTo>
                  <a:lnTo>
                    <a:pt x="763" y="2326"/>
                  </a:lnTo>
                  <a:lnTo>
                    <a:pt x="748" y="2336"/>
                  </a:lnTo>
                  <a:lnTo>
                    <a:pt x="739" y="2343"/>
                  </a:lnTo>
                  <a:lnTo>
                    <a:pt x="735" y="2346"/>
                  </a:lnTo>
                  <a:lnTo>
                    <a:pt x="732" y="2343"/>
                  </a:lnTo>
                  <a:lnTo>
                    <a:pt x="723" y="2336"/>
                  </a:lnTo>
                  <a:lnTo>
                    <a:pt x="709" y="2326"/>
                  </a:lnTo>
                  <a:lnTo>
                    <a:pt x="688" y="2310"/>
                  </a:lnTo>
                  <a:lnTo>
                    <a:pt x="665" y="2291"/>
                  </a:lnTo>
                  <a:lnTo>
                    <a:pt x="636" y="2266"/>
                  </a:lnTo>
                  <a:lnTo>
                    <a:pt x="604" y="2240"/>
                  </a:lnTo>
                  <a:lnTo>
                    <a:pt x="570" y="2207"/>
                  </a:lnTo>
                  <a:lnTo>
                    <a:pt x="532" y="2174"/>
                  </a:lnTo>
                  <a:lnTo>
                    <a:pt x="493" y="2135"/>
                  </a:lnTo>
                  <a:lnTo>
                    <a:pt x="452" y="2094"/>
                  </a:lnTo>
                  <a:lnTo>
                    <a:pt x="410" y="2050"/>
                  </a:lnTo>
                  <a:lnTo>
                    <a:pt x="367" y="2002"/>
                  </a:lnTo>
                  <a:lnTo>
                    <a:pt x="325" y="1952"/>
                  </a:lnTo>
                  <a:lnTo>
                    <a:pt x="284" y="1898"/>
                  </a:lnTo>
                  <a:lnTo>
                    <a:pt x="243" y="1843"/>
                  </a:lnTo>
                  <a:lnTo>
                    <a:pt x="204" y="1784"/>
                  </a:lnTo>
                  <a:lnTo>
                    <a:pt x="166" y="1725"/>
                  </a:lnTo>
                  <a:lnTo>
                    <a:pt x="131" y="1662"/>
                  </a:lnTo>
                  <a:lnTo>
                    <a:pt x="100" y="1596"/>
                  </a:lnTo>
                  <a:lnTo>
                    <a:pt x="71" y="1529"/>
                  </a:lnTo>
                  <a:lnTo>
                    <a:pt x="48" y="1462"/>
                  </a:lnTo>
                  <a:lnTo>
                    <a:pt x="27" y="1390"/>
                  </a:lnTo>
                  <a:lnTo>
                    <a:pt x="13" y="1319"/>
                  </a:lnTo>
                  <a:lnTo>
                    <a:pt x="4" y="1246"/>
                  </a:lnTo>
                  <a:lnTo>
                    <a:pt x="0" y="1173"/>
                  </a:lnTo>
                  <a:lnTo>
                    <a:pt x="4" y="1099"/>
                  </a:lnTo>
                  <a:lnTo>
                    <a:pt x="13" y="1026"/>
                  </a:lnTo>
                  <a:lnTo>
                    <a:pt x="27" y="954"/>
                  </a:lnTo>
                  <a:lnTo>
                    <a:pt x="48" y="884"/>
                  </a:lnTo>
                  <a:lnTo>
                    <a:pt x="71" y="816"/>
                  </a:lnTo>
                  <a:lnTo>
                    <a:pt x="100" y="748"/>
                  </a:lnTo>
                  <a:lnTo>
                    <a:pt x="131" y="684"/>
                  </a:lnTo>
                  <a:lnTo>
                    <a:pt x="166" y="621"/>
                  </a:lnTo>
                  <a:lnTo>
                    <a:pt x="204" y="560"/>
                  </a:lnTo>
                  <a:lnTo>
                    <a:pt x="243" y="502"/>
                  </a:lnTo>
                  <a:lnTo>
                    <a:pt x="284" y="446"/>
                  </a:lnTo>
                  <a:lnTo>
                    <a:pt x="325" y="394"/>
                  </a:lnTo>
                  <a:lnTo>
                    <a:pt x="367" y="343"/>
                  </a:lnTo>
                  <a:lnTo>
                    <a:pt x="410" y="295"/>
                  </a:lnTo>
                  <a:lnTo>
                    <a:pt x="452" y="251"/>
                  </a:lnTo>
                  <a:lnTo>
                    <a:pt x="493" y="210"/>
                  </a:lnTo>
                  <a:lnTo>
                    <a:pt x="532" y="171"/>
                  </a:lnTo>
                  <a:lnTo>
                    <a:pt x="570" y="137"/>
                  </a:lnTo>
                  <a:lnTo>
                    <a:pt x="604" y="105"/>
                  </a:lnTo>
                  <a:lnTo>
                    <a:pt x="636" y="79"/>
                  </a:lnTo>
                  <a:lnTo>
                    <a:pt x="665" y="55"/>
                  </a:lnTo>
                  <a:lnTo>
                    <a:pt x="688" y="35"/>
                  </a:lnTo>
                  <a:lnTo>
                    <a:pt x="709" y="19"/>
                  </a:lnTo>
                  <a:lnTo>
                    <a:pt x="723" y="9"/>
                  </a:lnTo>
                  <a:lnTo>
                    <a:pt x="732" y="1"/>
                  </a:lnTo>
                  <a:lnTo>
                    <a:pt x="735" y="0"/>
                  </a:lnTo>
                  <a:lnTo>
                    <a:pt x="739" y="1"/>
                  </a:lnTo>
                  <a:lnTo>
                    <a:pt x="748" y="9"/>
                  </a:lnTo>
                  <a:lnTo>
                    <a:pt x="763" y="19"/>
                  </a:lnTo>
                  <a:lnTo>
                    <a:pt x="783" y="35"/>
                  </a:lnTo>
                  <a:lnTo>
                    <a:pt x="806" y="55"/>
                  </a:lnTo>
                  <a:lnTo>
                    <a:pt x="835" y="79"/>
                  </a:lnTo>
                  <a:lnTo>
                    <a:pt x="866" y="105"/>
                  </a:lnTo>
                  <a:lnTo>
                    <a:pt x="901" y="137"/>
                  </a:lnTo>
                  <a:lnTo>
                    <a:pt x="939" y="171"/>
                  </a:lnTo>
                  <a:lnTo>
                    <a:pt x="978" y="210"/>
                  </a:lnTo>
                  <a:lnTo>
                    <a:pt x="1019" y="251"/>
                  </a:lnTo>
                  <a:lnTo>
                    <a:pt x="1060" y="295"/>
                  </a:lnTo>
                  <a:lnTo>
                    <a:pt x="1102" y="343"/>
                  </a:lnTo>
                  <a:lnTo>
                    <a:pt x="1145" y="394"/>
                  </a:lnTo>
                  <a:lnTo>
                    <a:pt x="1187" y="446"/>
                  </a:lnTo>
                  <a:lnTo>
                    <a:pt x="1228" y="502"/>
                  </a:lnTo>
                  <a:lnTo>
                    <a:pt x="1267" y="560"/>
                  </a:lnTo>
                  <a:lnTo>
                    <a:pt x="1305" y="621"/>
                  </a:lnTo>
                  <a:lnTo>
                    <a:pt x="1339" y="684"/>
                  </a:lnTo>
                  <a:lnTo>
                    <a:pt x="1371" y="748"/>
                  </a:lnTo>
                  <a:lnTo>
                    <a:pt x="1400" y="816"/>
                  </a:lnTo>
                  <a:lnTo>
                    <a:pt x="1423" y="884"/>
                  </a:lnTo>
                  <a:lnTo>
                    <a:pt x="1444" y="954"/>
                  </a:lnTo>
                  <a:lnTo>
                    <a:pt x="1458" y="1026"/>
                  </a:lnTo>
                  <a:lnTo>
                    <a:pt x="1467" y="1099"/>
                  </a:lnTo>
                  <a:lnTo>
                    <a:pt x="1470" y="1173"/>
                  </a:lnTo>
                </a:path>
              </a:pathLst>
            </a:custGeom>
            <a:gradFill rotWithShape="1">
              <a:gsLst>
                <a:gs pos="0">
                  <a:srgbClr val="76002F"/>
                </a:gs>
                <a:gs pos="100000">
                  <a:srgbClr val="FF0066"/>
                </a:gs>
              </a:gsLst>
              <a:lin ang="5400000" scaled="1"/>
            </a:gradFill>
            <a:ln w="38100" cmpd="sng">
              <a:solidFill>
                <a:srgbClr val="FFFFFF"/>
              </a:solidFill>
              <a:prstDash val="solid"/>
              <a:round/>
              <a:headEnd/>
              <a:tailEnd/>
            </a:ln>
            <a:effectLst>
              <a:outerShdw dist="135003" dir="2928844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178" name="Freeform 26">
              <a:extLst>
                <a:ext uri="{FF2B5EF4-FFF2-40B4-BE49-F238E27FC236}">
                  <a16:creationId xmlns:a16="http://schemas.microsoft.com/office/drawing/2014/main" id="{3E712DF4-5486-0597-144F-24CD24C5F593}"/>
                </a:ext>
              </a:extLst>
            </p:cNvPr>
            <p:cNvSpPr>
              <a:spLocks/>
            </p:cNvSpPr>
            <p:nvPr/>
          </p:nvSpPr>
          <p:spPr bwMode="gray">
            <a:xfrm rot="521906">
              <a:off x="2684" y="2537"/>
              <a:ext cx="1680" cy="864"/>
            </a:xfrm>
            <a:custGeom>
              <a:avLst/>
              <a:gdLst>
                <a:gd name="T0" fmla="*/ 122 w 2032"/>
                <a:gd name="T1" fmla="*/ 1 h 1536"/>
                <a:gd name="T2" fmla="*/ 132 w 2032"/>
                <a:gd name="T3" fmla="*/ 1 h 1536"/>
                <a:gd name="T4" fmla="*/ 141 w 2032"/>
                <a:gd name="T5" fmla="*/ 1 h 1536"/>
                <a:gd name="T6" fmla="*/ 148 w 2032"/>
                <a:gd name="T7" fmla="*/ 1 h 1536"/>
                <a:gd name="T8" fmla="*/ 155 w 2032"/>
                <a:gd name="T9" fmla="*/ 1 h 1536"/>
                <a:gd name="T10" fmla="*/ 160 w 2032"/>
                <a:gd name="T11" fmla="*/ 1 h 1536"/>
                <a:gd name="T12" fmla="*/ 164 w 2032"/>
                <a:gd name="T13" fmla="*/ 1 h 1536"/>
                <a:gd name="T14" fmla="*/ 167 w 2032"/>
                <a:gd name="T15" fmla="*/ 1 h 1536"/>
                <a:gd name="T16" fmla="*/ 168 w 2032"/>
                <a:gd name="T17" fmla="*/ 1 h 1536"/>
                <a:gd name="T18" fmla="*/ 171 w 2032"/>
                <a:gd name="T19" fmla="*/ 1 h 1536"/>
                <a:gd name="T20" fmla="*/ 171 w 2032"/>
                <a:gd name="T21" fmla="*/ 1 h 1536"/>
                <a:gd name="T22" fmla="*/ 172 w 2032"/>
                <a:gd name="T23" fmla="*/ 1 h 1536"/>
                <a:gd name="T24" fmla="*/ 171 w 2032"/>
                <a:gd name="T25" fmla="*/ 1 h 1536"/>
                <a:gd name="T26" fmla="*/ 168 w 2032"/>
                <a:gd name="T27" fmla="*/ 1 h 1536"/>
                <a:gd name="T28" fmla="*/ 164 w 2032"/>
                <a:gd name="T29" fmla="*/ 1 h 1536"/>
                <a:gd name="T30" fmla="*/ 157 w 2032"/>
                <a:gd name="T31" fmla="*/ 1 h 1536"/>
                <a:gd name="T32" fmla="*/ 148 w 2032"/>
                <a:gd name="T33" fmla="*/ 1 h 1536"/>
                <a:gd name="T34" fmla="*/ 139 w 2032"/>
                <a:gd name="T35" fmla="*/ 1 h 1536"/>
                <a:gd name="T36" fmla="*/ 128 w 2032"/>
                <a:gd name="T37" fmla="*/ 1 h 1536"/>
                <a:gd name="T38" fmla="*/ 117 w 2032"/>
                <a:gd name="T39" fmla="*/ 1 h 1536"/>
                <a:gd name="T40" fmla="*/ 104 w 2032"/>
                <a:gd name="T41" fmla="*/ 1 h 1536"/>
                <a:gd name="T42" fmla="*/ 91 w 2032"/>
                <a:gd name="T43" fmla="*/ 1 h 1536"/>
                <a:gd name="T44" fmla="*/ 79 w 2032"/>
                <a:gd name="T45" fmla="*/ 1 h 1536"/>
                <a:gd name="T46" fmla="*/ 66 w 2032"/>
                <a:gd name="T47" fmla="*/ 1 h 1536"/>
                <a:gd name="T48" fmla="*/ 55 w 2032"/>
                <a:gd name="T49" fmla="*/ 1 h 1536"/>
                <a:gd name="T50" fmla="*/ 44 w 2032"/>
                <a:gd name="T51" fmla="*/ 1 h 1536"/>
                <a:gd name="T52" fmla="*/ 34 w 2032"/>
                <a:gd name="T53" fmla="*/ 1 h 1536"/>
                <a:gd name="T54" fmla="*/ 26 w 2032"/>
                <a:gd name="T55" fmla="*/ 1 h 1536"/>
                <a:gd name="T56" fmla="*/ 19 w 2032"/>
                <a:gd name="T57" fmla="*/ 1 h 1536"/>
                <a:gd name="T58" fmla="*/ 14 w 2032"/>
                <a:gd name="T59" fmla="*/ 1 h 1536"/>
                <a:gd name="T60" fmla="*/ 10 w 2032"/>
                <a:gd name="T61" fmla="*/ 1 h 1536"/>
                <a:gd name="T62" fmla="*/ 6 w 2032"/>
                <a:gd name="T63" fmla="*/ 1 h 1536"/>
                <a:gd name="T64" fmla="*/ 4 w 2032"/>
                <a:gd name="T65" fmla="*/ 1 h 1536"/>
                <a:gd name="T66" fmla="*/ 2 w 2032"/>
                <a:gd name="T67" fmla="*/ 1 h 1536"/>
                <a:gd name="T68" fmla="*/ 2 w 2032"/>
                <a:gd name="T69" fmla="*/ 1 h 1536"/>
                <a:gd name="T70" fmla="*/ 2 w 2032"/>
                <a:gd name="T71" fmla="*/ 1 h 1536"/>
                <a:gd name="T72" fmla="*/ 0 w 2032"/>
                <a:gd name="T73" fmla="*/ 1 h 1536"/>
                <a:gd name="T74" fmla="*/ 2 w 2032"/>
                <a:gd name="T75" fmla="*/ 1 h 1536"/>
                <a:gd name="T76" fmla="*/ 5 w 2032"/>
                <a:gd name="T77" fmla="*/ 1 h 1536"/>
                <a:gd name="T78" fmla="*/ 11 w 2032"/>
                <a:gd name="T79" fmla="*/ 1 h 1536"/>
                <a:gd name="T80" fmla="*/ 17 w 2032"/>
                <a:gd name="T81" fmla="*/ 1 h 1536"/>
                <a:gd name="T82" fmla="*/ 28 w 2032"/>
                <a:gd name="T83" fmla="*/ 1 h 1536"/>
                <a:gd name="T84" fmla="*/ 37 w 2032"/>
                <a:gd name="T85" fmla="*/ 1 h 1536"/>
                <a:gd name="T86" fmla="*/ 50 w 2032"/>
                <a:gd name="T87" fmla="*/ 1 h 1536"/>
                <a:gd name="T88" fmla="*/ 61 w 2032"/>
                <a:gd name="T89" fmla="*/ 1 h 1536"/>
                <a:gd name="T90" fmla="*/ 74 w 2032"/>
                <a:gd name="T91" fmla="*/ 0 h 1536"/>
                <a:gd name="T92" fmla="*/ 86 w 2032"/>
                <a:gd name="T93" fmla="*/ 1 h 1536"/>
                <a:gd name="T94" fmla="*/ 99 w 2032"/>
                <a:gd name="T95" fmla="*/ 1 h 1536"/>
                <a:gd name="T96" fmla="*/ 110 w 2032"/>
                <a:gd name="T97" fmla="*/ 1 h 1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032" h="1536">
                  <a:moveTo>
                    <a:pt x="1383" y="131"/>
                  </a:moveTo>
                  <a:lnTo>
                    <a:pt x="1451" y="175"/>
                  </a:lnTo>
                  <a:lnTo>
                    <a:pt x="1514" y="223"/>
                  </a:lnTo>
                  <a:lnTo>
                    <a:pt x="1572" y="277"/>
                  </a:lnTo>
                  <a:lnTo>
                    <a:pt x="1626" y="334"/>
                  </a:lnTo>
                  <a:lnTo>
                    <a:pt x="1676" y="395"/>
                  </a:lnTo>
                  <a:lnTo>
                    <a:pt x="1721" y="459"/>
                  </a:lnTo>
                  <a:lnTo>
                    <a:pt x="1763" y="525"/>
                  </a:lnTo>
                  <a:lnTo>
                    <a:pt x="1801" y="592"/>
                  </a:lnTo>
                  <a:lnTo>
                    <a:pt x="1835" y="661"/>
                  </a:lnTo>
                  <a:lnTo>
                    <a:pt x="1865" y="729"/>
                  </a:lnTo>
                  <a:lnTo>
                    <a:pt x="1893" y="798"/>
                  </a:lnTo>
                  <a:lnTo>
                    <a:pt x="1918" y="865"/>
                  </a:lnTo>
                  <a:lnTo>
                    <a:pt x="1940" y="929"/>
                  </a:lnTo>
                  <a:lnTo>
                    <a:pt x="1957" y="993"/>
                  </a:lnTo>
                  <a:lnTo>
                    <a:pt x="1975" y="1053"/>
                  </a:lnTo>
                  <a:lnTo>
                    <a:pt x="1988" y="1109"/>
                  </a:lnTo>
                  <a:lnTo>
                    <a:pt x="2000" y="1161"/>
                  </a:lnTo>
                  <a:lnTo>
                    <a:pt x="2008" y="1209"/>
                  </a:lnTo>
                  <a:lnTo>
                    <a:pt x="2017" y="1250"/>
                  </a:lnTo>
                  <a:lnTo>
                    <a:pt x="2021" y="1287"/>
                  </a:lnTo>
                  <a:lnTo>
                    <a:pt x="2026" y="1316"/>
                  </a:lnTo>
                  <a:lnTo>
                    <a:pt x="2029" y="1336"/>
                  </a:lnTo>
                  <a:lnTo>
                    <a:pt x="2030" y="1349"/>
                  </a:lnTo>
                  <a:lnTo>
                    <a:pt x="2032" y="1355"/>
                  </a:lnTo>
                  <a:lnTo>
                    <a:pt x="2027" y="1357"/>
                  </a:lnTo>
                  <a:lnTo>
                    <a:pt x="2016" y="1361"/>
                  </a:lnTo>
                  <a:lnTo>
                    <a:pt x="1998" y="1368"/>
                  </a:lnTo>
                  <a:lnTo>
                    <a:pt x="1972" y="1378"/>
                  </a:lnTo>
                  <a:lnTo>
                    <a:pt x="1941" y="1390"/>
                  </a:lnTo>
                  <a:lnTo>
                    <a:pt x="1905" y="1405"/>
                  </a:lnTo>
                  <a:lnTo>
                    <a:pt x="1861" y="1419"/>
                  </a:lnTo>
                  <a:lnTo>
                    <a:pt x="1814" y="1434"/>
                  </a:lnTo>
                  <a:lnTo>
                    <a:pt x="1762" y="1450"/>
                  </a:lnTo>
                  <a:lnTo>
                    <a:pt x="1706" y="1466"/>
                  </a:lnTo>
                  <a:lnTo>
                    <a:pt x="1647" y="1481"/>
                  </a:lnTo>
                  <a:lnTo>
                    <a:pt x="1582" y="1495"/>
                  </a:lnTo>
                  <a:lnTo>
                    <a:pt x="1517" y="1507"/>
                  </a:lnTo>
                  <a:lnTo>
                    <a:pt x="1448" y="1518"/>
                  </a:lnTo>
                  <a:lnTo>
                    <a:pt x="1377" y="1527"/>
                  </a:lnTo>
                  <a:lnTo>
                    <a:pt x="1305" y="1533"/>
                  </a:lnTo>
                  <a:lnTo>
                    <a:pt x="1231" y="1536"/>
                  </a:lnTo>
                  <a:lnTo>
                    <a:pt x="1157" y="1536"/>
                  </a:lnTo>
                  <a:lnTo>
                    <a:pt x="1082" y="1532"/>
                  </a:lnTo>
                  <a:lnTo>
                    <a:pt x="1008" y="1524"/>
                  </a:lnTo>
                  <a:lnTo>
                    <a:pt x="933" y="1511"/>
                  </a:lnTo>
                  <a:lnTo>
                    <a:pt x="859" y="1494"/>
                  </a:lnTo>
                  <a:lnTo>
                    <a:pt x="787" y="1469"/>
                  </a:lnTo>
                  <a:lnTo>
                    <a:pt x="716" y="1440"/>
                  </a:lnTo>
                  <a:lnTo>
                    <a:pt x="647" y="1405"/>
                  </a:lnTo>
                  <a:lnTo>
                    <a:pt x="580" y="1361"/>
                  </a:lnTo>
                  <a:lnTo>
                    <a:pt x="518" y="1313"/>
                  </a:lnTo>
                  <a:lnTo>
                    <a:pt x="459" y="1259"/>
                  </a:lnTo>
                  <a:lnTo>
                    <a:pt x="405" y="1202"/>
                  </a:lnTo>
                  <a:lnTo>
                    <a:pt x="356" y="1141"/>
                  </a:lnTo>
                  <a:lnTo>
                    <a:pt x="311" y="1076"/>
                  </a:lnTo>
                  <a:lnTo>
                    <a:pt x="268" y="1011"/>
                  </a:lnTo>
                  <a:lnTo>
                    <a:pt x="230" y="944"/>
                  </a:lnTo>
                  <a:lnTo>
                    <a:pt x="197" y="875"/>
                  </a:lnTo>
                  <a:lnTo>
                    <a:pt x="166" y="806"/>
                  </a:lnTo>
                  <a:lnTo>
                    <a:pt x="138" y="738"/>
                  </a:lnTo>
                  <a:lnTo>
                    <a:pt x="114" y="672"/>
                  </a:lnTo>
                  <a:lnTo>
                    <a:pt x="92" y="607"/>
                  </a:lnTo>
                  <a:lnTo>
                    <a:pt x="73" y="542"/>
                  </a:lnTo>
                  <a:lnTo>
                    <a:pt x="57" y="483"/>
                  </a:lnTo>
                  <a:lnTo>
                    <a:pt x="44" y="427"/>
                  </a:lnTo>
                  <a:lnTo>
                    <a:pt x="32" y="375"/>
                  </a:lnTo>
                  <a:lnTo>
                    <a:pt x="22" y="326"/>
                  </a:lnTo>
                  <a:lnTo>
                    <a:pt x="14" y="286"/>
                  </a:lnTo>
                  <a:lnTo>
                    <a:pt x="9" y="249"/>
                  </a:lnTo>
                  <a:lnTo>
                    <a:pt x="4" y="220"/>
                  </a:lnTo>
                  <a:lnTo>
                    <a:pt x="3" y="200"/>
                  </a:lnTo>
                  <a:lnTo>
                    <a:pt x="0" y="186"/>
                  </a:lnTo>
                  <a:lnTo>
                    <a:pt x="0" y="182"/>
                  </a:lnTo>
                  <a:lnTo>
                    <a:pt x="4" y="179"/>
                  </a:lnTo>
                  <a:lnTo>
                    <a:pt x="16" y="175"/>
                  </a:lnTo>
                  <a:lnTo>
                    <a:pt x="33" y="167"/>
                  </a:lnTo>
                  <a:lnTo>
                    <a:pt x="58" y="157"/>
                  </a:lnTo>
                  <a:lnTo>
                    <a:pt x="90" y="146"/>
                  </a:lnTo>
                  <a:lnTo>
                    <a:pt x="127" y="131"/>
                  </a:lnTo>
                  <a:lnTo>
                    <a:pt x="169" y="116"/>
                  </a:lnTo>
                  <a:lnTo>
                    <a:pt x="217" y="102"/>
                  </a:lnTo>
                  <a:lnTo>
                    <a:pt x="270" y="86"/>
                  </a:lnTo>
                  <a:lnTo>
                    <a:pt x="325" y="70"/>
                  </a:lnTo>
                  <a:lnTo>
                    <a:pt x="385" y="55"/>
                  </a:lnTo>
                  <a:lnTo>
                    <a:pt x="449" y="42"/>
                  </a:lnTo>
                  <a:lnTo>
                    <a:pt x="515" y="29"/>
                  </a:lnTo>
                  <a:lnTo>
                    <a:pt x="583" y="17"/>
                  </a:lnTo>
                  <a:lnTo>
                    <a:pt x="653" y="8"/>
                  </a:lnTo>
                  <a:lnTo>
                    <a:pt x="726" y="3"/>
                  </a:lnTo>
                  <a:lnTo>
                    <a:pt x="801" y="0"/>
                  </a:lnTo>
                  <a:lnTo>
                    <a:pt x="875" y="0"/>
                  </a:lnTo>
                  <a:lnTo>
                    <a:pt x="949" y="4"/>
                  </a:lnTo>
                  <a:lnTo>
                    <a:pt x="1024" y="11"/>
                  </a:lnTo>
                  <a:lnTo>
                    <a:pt x="1098" y="24"/>
                  </a:lnTo>
                  <a:lnTo>
                    <a:pt x="1173" y="43"/>
                  </a:lnTo>
                  <a:lnTo>
                    <a:pt x="1244" y="67"/>
                  </a:lnTo>
                  <a:lnTo>
                    <a:pt x="1314" y="96"/>
                  </a:lnTo>
                  <a:lnTo>
                    <a:pt x="1383" y="131"/>
                  </a:lnTo>
                </a:path>
              </a:pathLst>
            </a:custGeom>
            <a:gradFill rotWithShape="1">
              <a:gsLst>
                <a:gs pos="0">
                  <a:srgbClr val="763A1C"/>
                </a:gs>
                <a:gs pos="100000">
                  <a:srgbClr val="FF7E3D"/>
                </a:gs>
              </a:gsLst>
              <a:lin ang="2700000" scaled="1"/>
            </a:gradFill>
            <a:ln w="38100" cmpd="sng">
              <a:solidFill>
                <a:srgbClr val="FFFFFF"/>
              </a:solidFill>
              <a:prstDash val="solid"/>
              <a:round/>
              <a:headEnd/>
              <a:tailEnd/>
            </a:ln>
            <a:effectLst>
              <a:outerShdw dist="135003" dir="2928844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179" name="Freeform 29">
              <a:extLst>
                <a:ext uri="{FF2B5EF4-FFF2-40B4-BE49-F238E27FC236}">
                  <a16:creationId xmlns:a16="http://schemas.microsoft.com/office/drawing/2014/main" id="{4DD60CC0-1A07-7372-262F-0C6ADA0ACE06}"/>
                </a:ext>
              </a:extLst>
            </p:cNvPr>
            <p:cNvSpPr>
              <a:spLocks/>
            </p:cNvSpPr>
            <p:nvPr/>
          </p:nvSpPr>
          <p:spPr bwMode="gray">
            <a:xfrm rot="-468625">
              <a:off x="2736" y="1632"/>
              <a:ext cx="1728" cy="912"/>
            </a:xfrm>
            <a:custGeom>
              <a:avLst/>
              <a:gdLst>
                <a:gd name="T0" fmla="*/ 88 w 2032"/>
                <a:gd name="T1" fmla="*/ 1 h 1536"/>
                <a:gd name="T2" fmla="*/ 105 w 2032"/>
                <a:gd name="T3" fmla="*/ 1 h 1536"/>
                <a:gd name="T4" fmla="*/ 123 w 2032"/>
                <a:gd name="T5" fmla="*/ 1 h 1536"/>
                <a:gd name="T6" fmla="*/ 141 w 2032"/>
                <a:gd name="T7" fmla="*/ 0 h 1536"/>
                <a:gd name="T8" fmla="*/ 159 w 2032"/>
                <a:gd name="T9" fmla="*/ 1 h 1536"/>
                <a:gd name="T10" fmla="*/ 176 w 2032"/>
                <a:gd name="T11" fmla="*/ 1 h 1536"/>
                <a:gd name="T12" fmla="*/ 192 w 2032"/>
                <a:gd name="T13" fmla="*/ 1 h 1536"/>
                <a:gd name="T14" fmla="*/ 207 w 2032"/>
                <a:gd name="T15" fmla="*/ 1 h 1536"/>
                <a:gd name="T16" fmla="*/ 220 w 2032"/>
                <a:gd name="T17" fmla="*/ 1 h 1536"/>
                <a:gd name="T18" fmla="*/ 232 w 2032"/>
                <a:gd name="T19" fmla="*/ 1 h 1536"/>
                <a:gd name="T20" fmla="*/ 240 w 2032"/>
                <a:gd name="T21" fmla="*/ 1 h 1536"/>
                <a:gd name="T22" fmla="*/ 245 w 2032"/>
                <a:gd name="T23" fmla="*/ 1 h 1536"/>
                <a:gd name="T24" fmla="*/ 247 w 2032"/>
                <a:gd name="T25" fmla="*/ 1 h 1536"/>
                <a:gd name="T26" fmla="*/ 247 w 2032"/>
                <a:gd name="T27" fmla="*/ 1 h 1536"/>
                <a:gd name="T28" fmla="*/ 247 w 2032"/>
                <a:gd name="T29" fmla="*/ 1 h 1536"/>
                <a:gd name="T30" fmla="*/ 244 w 2032"/>
                <a:gd name="T31" fmla="*/ 1 h 1536"/>
                <a:gd name="T32" fmla="*/ 242 w 2032"/>
                <a:gd name="T33" fmla="*/ 1 h 1536"/>
                <a:gd name="T34" fmla="*/ 238 w 2032"/>
                <a:gd name="T35" fmla="*/ 1 h 1536"/>
                <a:gd name="T36" fmla="*/ 233 w 2032"/>
                <a:gd name="T37" fmla="*/ 1 h 1536"/>
                <a:gd name="T38" fmla="*/ 227 w 2032"/>
                <a:gd name="T39" fmla="*/ 1 h 1536"/>
                <a:gd name="T40" fmla="*/ 219 w 2032"/>
                <a:gd name="T41" fmla="*/ 1 h 1536"/>
                <a:gd name="T42" fmla="*/ 210 w 2032"/>
                <a:gd name="T43" fmla="*/ 1 h 1536"/>
                <a:gd name="T44" fmla="*/ 197 w 2032"/>
                <a:gd name="T45" fmla="*/ 1 h 1536"/>
                <a:gd name="T46" fmla="*/ 183 w 2032"/>
                <a:gd name="T47" fmla="*/ 1 h 1536"/>
                <a:gd name="T48" fmla="*/ 168 w 2032"/>
                <a:gd name="T49" fmla="*/ 2 h 1536"/>
                <a:gd name="T50" fmla="*/ 152 w 2032"/>
                <a:gd name="T51" fmla="*/ 2 h 1536"/>
                <a:gd name="T52" fmla="*/ 134 w 2032"/>
                <a:gd name="T53" fmla="*/ 2 h 1536"/>
                <a:gd name="T54" fmla="*/ 115 w 2032"/>
                <a:gd name="T55" fmla="*/ 2 h 1536"/>
                <a:gd name="T56" fmla="*/ 97 w 2032"/>
                <a:gd name="T57" fmla="*/ 2 h 1536"/>
                <a:gd name="T58" fmla="*/ 80 w 2032"/>
                <a:gd name="T59" fmla="*/ 2 h 1536"/>
                <a:gd name="T60" fmla="*/ 63 w 2032"/>
                <a:gd name="T61" fmla="*/ 2 h 1536"/>
                <a:gd name="T62" fmla="*/ 47 w 2032"/>
                <a:gd name="T63" fmla="*/ 2 h 1536"/>
                <a:gd name="T64" fmla="*/ 33 w 2032"/>
                <a:gd name="T65" fmla="*/ 2 h 1536"/>
                <a:gd name="T66" fmla="*/ 20 w 2032"/>
                <a:gd name="T67" fmla="*/ 2 h 1536"/>
                <a:gd name="T68" fmla="*/ 11 w 2032"/>
                <a:gd name="T69" fmla="*/ 1 h 1536"/>
                <a:gd name="T70" fmla="*/ 4 w 2032"/>
                <a:gd name="T71" fmla="*/ 1 h 1536"/>
                <a:gd name="T72" fmla="*/ 3 w 2032"/>
                <a:gd name="T73" fmla="*/ 1 h 1536"/>
                <a:gd name="T74" fmla="*/ 0 w 2032"/>
                <a:gd name="T75" fmla="*/ 1 h 1536"/>
                <a:gd name="T76" fmla="*/ 3 w 2032"/>
                <a:gd name="T77" fmla="*/ 1 h 1536"/>
                <a:gd name="T78" fmla="*/ 3 w 2032"/>
                <a:gd name="T79" fmla="*/ 1 h 1536"/>
                <a:gd name="T80" fmla="*/ 4 w 2032"/>
                <a:gd name="T81" fmla="*/ 1 h 1536"/>
                <a:gd name="T82" fmla="*/ 8 w 2032"/>
                <a:gd name="T83" fmla="*/ 1 h 1536"/>
                <a:gd name="T84" fmla="*/ 12 w 2032"/>
                <a:gd name="T85" fmla="*/ 1 h 1536"/>
                <a:gd name="T86" fmla="*/ 16 w 2032"/>
                <a:gd name="T87" fmla="*/ 1 h 1536"/>
                <a:gd name="T88" fmla="*/ 24 w 2032"/>
                <a:gd name="T89" fmla="*/ 1 h 1536"/>
                <a:gd name="T90" fmla="*/ 32 w 2032"/>
                <a:gd name="T91" fmla="*/ 1 h 1536"/>
                <a:gd name="T92" fmla="*/ 43 w 2032"/>
                <a:gd name="T93" fmla="*/ 1 h 1536"/>
                <a:gd name="T94" fmla="*/ 55 w 2032"/>
                <a:gd name="T95" fmla="*/ 1 h 1536"/>
                <a:gd name="T96" fmla="*/ 70 w 2032"/>
                <a:gd name="T97" fmla="*/ 1 h 1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032" h="1536">
                  <a:moveTo>
                    <a:pt x="647" y="131"/>
                  </a:moveTo>
                  <a:lnTo>
                    <a:pt x="716" y="96"/>
                  </a:lnTo>
                  <a:lnTo>
                    <a:pt x="787" y="67"/>
                  </a:lnTo>
                  <a:lnTo>
                    <a:pt x="859" y="43"/>
                  </a:lnTo>
                  <a:lnTo>
                    <a:pt x="933" y="25"/>
                  </a:lnTo>
                  <a:lnTo>
                    <a:pt x="1008" y="11"/>
                  </a:lnTo>
                  <a:lnTo>
                    <a:pt x="1082" y="4"/>
                  </a:lnTo>
                  <a:lnTo>
                    <a:pt x="1157" y="0"/>
                  </a:lnTo>
                  <a:lnTo>
                    <a:pt x="1231" y="0"/>
                  </a:lnTo>
                  <a:lnTo>
                    <a:pt x="1305" y="3"/>
                  </a:lnTo>
                  <a:lnTo>
                    <a:pt x="1377" y="8"/>
                  </a:lnTo>
                  <a:lnTo>
                    <a:pt x="1448" y="17"/>
                  </a:lnTo>
                  <a:lnTo>
                    <a:pt x="1517" y="29"/>
                  </a:lnTo>
                  <a:lnTo>
                    <a:pt x="1582" y="42"/>
                  </a:lnTo>
                  <a:lnTo>
                    <a:pt x="1647" y="55"/>
                  </a:lnTo>
                  <a:lnTo>
                    <a:pt x="1706" y="70"/>
                  </a:lnTo>
                  <a:lnTo>
                    <a:pt x="1762" y="86"/>
                  </a:lnTo>
                  <a:lnTo>
                    <a:pt x="1814" y="102"/>
                  </a:lnTo>
                  <a:lnTo>
                    <a:pt x="1861" y="116"/>
                  </a:lnTo>
                  <a:lnTo>
                    <a:pt x="1905" y="131"/>
                  </a:lnTo>
                  <a:lnTo>
                    <a:pt x="1941" y="146"/>
                  </a:lnTo>
                  <a:lnTo>
                    <a:pt x="1972" y="157"/>
                  </a:lnTo>
                  <a:lnTo>
                    <a:pt x="1998" y="167"/>
                  </a:lnTo>
                  <a:lnTo>
                    <a:pt x="2016" y="175"/>
                  </a:lnTo>
                  <a:lnTo>
                    <a:pt x="2027" y="179"/>
                  </a:lnTo>
                  <a:lnTo>
                    <a:pt x="2032" y="182"/>
                  </a:lnTo>
                  <a:lnTo>
                    <a:pt x="2030" y="186"/>
                  </a:lnTo>
                  <a:lnTo>
                    <a:pt x="2029" y="200"/>
                  </a:lnTo>
                  <a:lnTo>
                    <a:pt x="2026" y="220"/>
                  </a:lnTo>
                  <a:lnTo>
                    <a:pt x="2021" y="249"/>
                  </a:lnTo>
                  <a:lnTo>
                    <a:pt x="2017" y="286"/>
                  </a:lnTo>
                  <a:lnTo>
                    <a:pt x="2008" y="327"/>
                  </a:lnTo>
                  <a:lnTo>
                    <a:pt x="2000" y="375"/>
                  </a:lnTo>
                  <a:lnTo>
                    <a:pt x="1988" y="427"/>
                  </a:lnTo>
                  <a:lnTo>
                    <a:pt x="1975" y="483"/>
                  </a:lnTo>
                  <a:lnTo>
                    <a:pt x="1957" y="542"/>
                  </a:lnTo>
                  <a:lnTo>
                    <a:pt x="1940" y="607"/>
                  </a:lnTo>
                  <a:lnTo>
                    <a:pt x="1918" y="672"/>
                  </a:lnTo>
                  <a:lnTo>
                    <a:pt x="1893" y="738"/>
                  </a:lnTo>
                  <a:lnTo>
                    <a:pt x="1865" y="807"/>
                  </a:lnTo>
                  <a:lnTo>
                    <a:pt x="1835" y="875"/>
                  </a:lnTo>
                  <a:lnTo>
                    <a:pt x="1801" y="944"/>
                  </a:lnTo>
                  <a:lnTo>
                    <a:pt x="1763" y="1011"/>
                  </a:lnTo>
                  <a:lnTo>
                    <a:pt x="1721" y="1076"/>
                  </a:lnTo>
                  <a:lnTo>
                    <a:pt x="1676" y="1141"/>
                  </a:lnTo>
                  <a:lnTo>
                    <a:pt x="1626" y="1202"/>
                  </a:lnTo>
                  <a:lnTo>
                    <a:pt x="1572" y="1259"/>
                  </a:lnTo>
                  <a:lnTo>
                    <a:pt x="1514" y="1313"/>
                  </a:lnTo>
                  <a:lnTo>
                    <a:pt x="1451" y="1361"/>
                  </a:lnTo>
                  <a:lnTo>
                    <a:pt x="1383" y="1405"/>
                  </a:lnTo>
                  <a:lnTo>
                    <a:pt x="1314" y="1440"/>
                  </a:lnTo>
                  <a:lnTo>
                    <a:pt x="1244" y="1469"/>
                  </a:lnTo>
                  <a:lnTo>
                    <a:pt x="1173" y="1494"/>
                  </a:lnTo>
                  <a:lnTo>
                    <a:pt x="1098" y="1511"/>
                  </a:lnTo>
                  <a:lnTo>
                    <a:pt x="1024" y="1524"/>
                  </a:lnTo>
                  <a:lnTo>
                    <a:pt x="949" y="1532"/>
                  </a:lnTo>
                  <a:lnTo>
                    <a:pt x="875" y="1536"/>
                  </a:lnTo>
                  <a:lnTo>
                    <a:pt x="801" y="1536"/>
                  </a:lnTo>
                  <a:lnTo>
                    <a:pt x="726" y="1533"/>
                  </a:lnTo>
                  <a:lnTo>
                    <a:pt x="653" y="1527"/>
                  </a:lnTo>
                  <a:lnTo>
                    <a:pt x="583" y="1519"/>
                  </a:lnTo>
                  <a:lnTo>
                    <a:pt x="515" y="1507"/>
                  </a:lnTo>
                  <a:lnTo>
                    <a:pt x="449" y="1495"/>
                  </a:lnTo>
                  <a:lnTo>
                    <a:pt x="385" y="1481"/>
                  </a:lnTo>
                  <a:lnTo>
                    <a:pt x="325" y="1466"/>
                  </a:lnTo>
                  <a:lnTo>
                    <a:pt x="270" y="1450"/>
                  </a:lnTo>
                  <a:lnTo>
                    <a:pt x="217" y="1434"/>
                  </a:lnTo>
                  <a:lnTo>
                    <a:pt x="169" y="1419"/>
                  </a:lnTo>
                  <a:lnTo>
                    <a:pt x="127" y="1405"/>
                  </a:lnTo>
                  <a:lnTo>
                    <a:pt x="90" y="1390"/>
                  </a:lnTo>
                  <a:lnTo>
                    <a:pt x="58" y="1379"/>
                  </a:lnTo>
                  <a:lnTo>
                    <a:pt x="33" y="1368"/>
                  </a:lnTo>
                  <a:lnTo>
                    <a:pt x="16" y="1361"/>
                  </a:lnTo>
                  <a:lnTo>
                    <a:pt x="4" y="1357"/>
                  </a:lnTo>
                  <a:lnTo>
                    <a:pt x="0" y="1355"/>
                  </a:lnTo>
                  <a:lnTo>
                    <a:pt x="0" y="1349"/>
                  </a:lnTo>
                  <a:lnTo>
                    <a:pt x="3" y="1336"/>
                  </a:lnTo>
                  <a:lnTo>
                    <a:pt x="4" y="1316"/>
                  </a:lnTo>
                  <a:lnTo>
                    <a:pt x="9" y="1287"/>
                  </a:lnTo>
                  <a:lnTo>
                    <a:pt x="14" y="1250"/>
                  </a:lnTo>
                  <a:lnTo>
                    <a:pt x="22" y="1209"/>
                  </a:lnTo>
                  <a:lnTo>
                    <a:pt x="32" y="1161"/>
                  </a:lnTo>
                  <a:lnTo>
                    <a:pt x="44" y="1109"/>
                  </a:lnTo>
                  <a:lnTo>
                    <a:pt x="57" y="1053"/>
                  </a:lnTo>
                  <a:lnTo>
                    <a:pt x="73" y="993"/>
                  </a:lnTo>
                  <a:lnTo>
                    <a:pt x="92" y="929"/>
                  </a:lnTo>
                  <a:lnTo>
                    <a:pt x="114" y="865"/>
                  </a:lnTo>
                  <a:lnTo>
                    <a:pt x="138" y="798"/>
                  </a:lnTo>
                  <a:lnTo>
                    <a:pt x="166" y="729"/>
                  </a:lnTo>
                  <a:lnTo>
                    <a:pt x="197" y="661"/>
                  </a:lnTo>
                  <a:lnTo>
                    <a:pt x="230" y="592"/>
                  </a:lnTo>
                  <a:lnTo>
                    <a:pt x="268" y="525"/>
                  </a:lnTo>
                  <a:lnTo>
                    <a:pt x="311" y="459"/>
                  </a:lnTo>
                  <a:lnTo>
                    <a:pt x="356" y="395"/>
                  </a:lnTo>
                  <a:lnTo>
                    <a:pt x="405" y="334"/>
                  </a:lnTo>
                  <a:lnTo>
                    <a:pt x="459" y="277"/>
                  </a:lnTo>
                  <a:lnTo>
                    <a:pt x="518" y="223"/>
                  </a:lnTo>
                  <a:lnTo>
                    <a:pt x="580" y="175"/>
                  </a:lnTo>
                  <a:lnTo>
                    <a:pt x="647" y="131"/>
                  </a:lnTo>
                </a:path>
              </a:pathLst>
            </a:custGeom>
            <a:gradFill rotWithShape="1">
              <a:gsLst>
                <a:gs pos="0">
                  <a:srgbClr val="765E00"/>
                </a:gs>
                <a:gs pos="100000">
                  <a:srgbClr val="FFCC00"/>
                </a:gs>
              </a:gsLst>
              <a:lin ang="18900000" scaled="1"/>
            </a:gradFill>
            <a:ln w="38100" cmpd="sng">
              <a:solidFill>
                <a:srgbClr val="FFFFFF"/>
              </a:solidFill>
              <a:prstDash val="solid"/>
              <a:round/>
              <a:headEnd/>
              <a:tailEnd/>
            </a:ln>
            <a:effectLst>
              <a:outerShdw dist="135003" dir="2928844" algn="ctr" rotWithShape="0">
                <a:srgbClr val="000000">
                  <a:alpha val="50000"/>
                </a:srgbClr>
              </a:outerShdw>
            </a:effectLst>
          </p:spPr>
          <p:txBody>
            <a:bodyPr/>
            <a:lstStyle/>
            <a:p>
              <a:endParaRPr lang="ko-KR" altLang="en-US"/>
            </a:p>
          </p:txBody>
        </p:sp>
        <p:grpSp>
          <p:nvGrpSpPr>
            <p:cNvPr id="7180" name="Group 14">
              <a:extLst>
                <a:ext uri="{FF2B5EF4-FFF2-40B4-BE49-F238E27FC236}">
                  <a16:creationId xmlns:a16="http://schemas.microsoft.com/office/drawing/2014/main" id="{86E44CB7-87FA-9502-A546-CF74864279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06" y="2112"/>
              <a:ext cx="773" cy="768"/>
              <a:chOff x="2016" y="1920"/>
              <a:chExt cx="1680" cy="1680"/>
            </a:xfrm>
          </p:grpSpPr>
          <p:sp>
            <p:nvSpPr>
              <p:cNvPr id="7187" name="Oval 15">
                <a:extLst>
                  <a:ext uri="{FF2B5EF4-FFF2-40B4-BE49-F238E27FC236}">
                    <a16:creationId xmlns:a16="http://schemas.microsoft.com/office/drawing/2014/main" id="{37870B52-ECFC-140A-12CC-5BA0504D0DE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rgbClr val="FF3300"/>
                  </a:gs>
                  <a:gs pos="100000">
                    <a:srgbClr val="3E0C00"/>
                  </a:gs>
                </a:gsLst>
                <a:lin ang="5400000" scaled="1"/>
              </a:gradFill>
              <a:ln w="3810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latinLnBrk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£"/>
                  <a:defRPr kumimoji="1" sz="28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2pPr>
                <a:lvl3pPr marL="11430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4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3pPr>
                <a:lvl4pPr marL="1600200" indent="-228600" latinLnBrk="1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4pPr>
                <a:lvl5pPr marL="20574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ko-KR" altLang="en-US" sz="1800">
                    <a:latin typeface="HY동녘M" panose="02030600000101010101" pitchFamily="18" charset="-127"/>
                  </a:rPr>
                  <a:t>애트리뷰트</a:t>
                </a:r>
              </a:p>
            </p:txBody>
          </p:sp>
          <p:sp>
            <p:nvSpPr>
              <p:cNvPr id="7188" name="Freeform 16">
                <a:extLst>
                  <a:ext uri="{FF2B5EF4-FFF2-40B4-BE49-F238E27FC236}">
                    <a16:creationId xmlns:a16="http://schemas.microsoft.com/office/drawing/2014/main" id="{E59CD2C1-5E56-08F0-9BDE-F858F110446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940 w 1321"/>
                  <a:gd name="T1" fmla="*/ 55 h 712"/>
                  <a:gd name="T2" fmla="*/ 952 w 1321"/>
                  <a:gd name="T3" fmla="*/ 61 h 712"/>
                  <a:gd name="T4" fmla="*/ 955 w 1321"/>
                  <a:gd name="T5" fmla="*/ 67 h 712"/>
                  <a:gd name="T6" fmla="*/ 950 w 1321"/>
                  <a:gd name="T7" fmla="*/ 72 h 712"/>
                  <a:gd name="T8" fmla="*/ 938 w 1321"/>
                  <a:gd name="T9" fmla="*/ 76 h 712"/>
                  <a:gd name="T10" fmla="*/ 919 w 1321"/>
                  <a:gd name="T11" fmla="*/ 81 h 712"/>
                  <a:gd name="T12" fmla="*/ 895 w 1321"/>
                  <a:gd name="T13" fmla="*/ 84 h 712"/>
                  <a:gd name="T14" fmla="*/ 864 w 1321"/>
                  <a:gd name="T15" fmla="*/ 87 h 712"/>
                  <a:gd name="T16" fmla="*/ 829 w 1321"/>
                  <a:gd name="T17" fmla="*/ 91 h 712"/>
                  <a:gd name="T18" fmla="*/ 789 w 1321"/>
                  <a:gd name="T19" fmla="*/ 93 h 712"/>
                  <a:gd name="T20" fmla="*/ 745 w 1321"/>
                  <a:gd name="T21" fmla="*/ 94 h 712"/>
                  <a:gd name="T22" fmla="*/ 699 w 1321"/>
                  <a:gd name="T23" fmla="*/ 95 h 712"/>
                  <a:gd name="T24" fmla="*/ 648 w 1321"/>
                  <a:gd name="T25" fmla="*/ 98 h 712"/>
                  <a:gd name="T26" fmla="*/ 596 w 1321"/>
                  <a:gd name="T27" fmla="*/ 99 h 712"/>
                  <a:gd name="T28" fmla="*/ 575 w 1321"/>
                  <a:gd name="T29" fmla="*/ 100 h 712"/>
                  <a:gd name="T30" fmla="*/ 344 w 1321"/>
                  <a:gd name="T31" fmla="*/ 100 h 712"/>
                  <a:gd name="T32" fmla="*/ 340 w 1321"/>
                  <a:gd name="T33" fmla="*/ 100 h 712"/>
                  <a:gd name="T34" fmla="*/ 295 w 1321"/>
                  <a:gd name="T35" fmla="*/ 99 h 712"/>
                  <a:gd name="T36" fmla="*/ 252 w 1321"/>
                  <a:gd name="T37" fmla="*/ 98 h 712"/>
                  <a:gd name="T38" fmla="*/ 211 w 1321"/>
                  <a:gd name="T39" fmla="*/ 97 h 712"/>
                  <a:gd name="T40" fmla="*/ 171 w 1321"/>
                  <a:gd name="T41" fmla="*/ 94 h 712"/>
                  <a:gd name="T42" fmla="*/ 134 w 1321"/>
                  <a:gd name="T43" fmla="*/ 94 h 712"/>
                  <a:gd name="T44" fmla="*/ 104 w 1321"/>
                  <a:gd name="T45" fmla="*/ 92 h 712"/>
                  <a:gd name="T46" fmla="*/ 73 w 1321"/>
                  <a:gd name="T47" fmla="*/ 90 h 712"/>
                  <a:gd name="T48" fmla="*/ 50 w 1321"/>
                  <a:gd name="T49" fmla="*/ 88 h 712"/>
                  <a:gd name="T50" fmla="*/ 26 w 1321"/>
                  <a:gd name="T51" fmla="*/ 84 h 712"/>
                  <a:gd name="T52" fmla="*/ 18 w 1321"/>
                  <a:gd name="T53" fmla="*/ 81 h 712"/>
                  <a:gd name="T54" fmla="*/ 6 w 1321"/>
                  <a:gd name="T55" fmla="*/ 77 h 712"/>
                  <a:gd name="T56" fmla="*/ 0 w 1321"/>
                  <a:gd name="T57" fmla="*/ 73 h 712"/>
                  <a:gd name="T58" fmla="*/ 0 w 1321"/>
                  <a:gd name="T59" fmla="*/ 72 h 712"/>
                  <a:gd name="T60" fmla="*/ 4 w 1321"/>
                  <a:gd name="T61" fmla="*/ 67 h 712"/>
                  <a:gd name="T62" fmla="*/ 16 w 1321"/>
                  <a:gd name="T63" fmla="*/ 61 h 712"/>
                  <a:gd name="T64" fmla="*/ 34 w 1321"/>
                  <a:gd name="T65" fmla="*/ 52 h 712"/>
                  <a:gd name="T66" fmla="*/ 69 w 1321"/>
                  <a:gd name="T67" fmla="*/ 42 h 712"/>
                  <a:gd name="T68" fmla="*/ 108 w 1321"/>
                  <a:gd name="T69" fmla="*/ 33 h 712"/>
                  <a:gd name="T70" fmla="*/ 148 w 1321"/>
                  <a:gd name="T71" fmla="*/ 24 h 712"/>
                  <a:gd name="T72" fmla="*/ 195 w 1321"/>
                  <a:gd name="T73" fmla="*/ 17 h 712"/>
                  <a:gd name="T74" fmla="*/ 247 w 1321"/>
                  <a:gd name="T75" fmla="*/ 11 h 712"/>
                  <a:gd name="T76" fmla="*/ 300 w 1321"/>
                  <a:gd name="T77" fmla="*/ 6 h 712"/>
                  <a:gd name="T78" fmla="*/ 360 w 1321"/>
                  <a:gd name="T79" fmla="*/ 4 h 712"/>
                  <a:gd name="T80" fmla="*/ 420 w 1321"/>
                  <a:gd name="T81" fmla="*/ 4 h 712"/>
                  <a:gd name="T82" fmla="*/ 483 w 1321"/>
                  <a:gd name="T83" fmla="*/ 0 h 712"/>
                  <a:gd name="T84" fmla="*/ 483 w 1321"/>
                  <a:gd name="T85" fmla="*/ 0 h 712"/>
                  <a:gd name="T86" fmla="*/ 548 w 1321"/>
                  <a:gd name="T87" fmla="*/ 4 h 712"/>
                  <a:gd name="T88" fmla="*/ 612 w 1321"/>
                  <a:gd name="T89" fmla="*/ 4 h 712"/>
                  <a:gd name="T90" fmla="*/ 674 w 1321"/>
                  <a:gd name="T91" fmla="*/ 7 h 712"/>
                  <a:gd name="T92" fmla="*/ 731 w 1321"/>
                  <a:gd name="T93" fmla="*/ 12 h 712"/>
                  <a:gd name="T94" fmla="*/ 782 w 1321"/>
                  <a:gd name="T95" fmla="*/ 19 h 712"/>
                  <a:gd name="T96" fmla="*/ 830 w 1321"/>
                  <a:gd name="T97" fmla="*/ 27 h 712"/>
                  <a:gd name="T98" fmla="*/ 873 w 1321"/>
                  <a:gd name="T99" fmla="*/ 36 h 712"/>
                  <a:gd name="T100" fmla="*/ 909 w 1321"/>
                  <a:gd name="T101" fmla="*/ 45 h 712"/>
                  <a:gd name="T102" fmla="*/ 940 w 1321"/>
                  <a:gd name="T103" fmla="*/ 55 h 712"/>
                  <a:gd name="T104" fmla="*/ 940 w 1321"/>
                  <a:gd name="T105" fmla="*/ 55 h 712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1321"/>
                  <a:gd name="T160" fmla="*/ 0 h 712"/>
                  <a:gd name="T161" fmla="*/ 1321 w 1321"/>
                  <a:gd name="T162" fmla="*/ 712 h 712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tx1"/>
                  </a:gs>
                  <a:gs pos="100000">
                    <a:srgbClr val="FF33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ko-KR" altLang="en-US"/>
              </a:p>
            </p:txBody>
          </p:sp>
        </p:grpSp>
        <p:sp>
          <p:nvSpPr>
            <p:cNvPr id="7181" name="Text Box 32">
              <a:extLst>
                <a:ext uri="{FF2B5EF4-FFF2-40B4-BE49-F238E27FC236}">
                  <a16:creationId xmlns:a16="http://schemas.microsoft.com/office/drawing/2014/main" id="{2DD22542-5634-9862-7170-D5E6B0F3E1B6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18" y="1710"/>
              <a:ext cx="592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단일값</a:t>
              </a:r>
              <a:endParaRPr lang="en-US" altLang="ko-KR" sz="2000" b="1">
                <a:solidFill>
                  <a:srgbClr val="000000"/>
                </a:solidFill>
                <a:latin typeface="HY동녘M" panose="02030600000101010101" pitchFamily="18" charset="-127"/>
              </a:endParaRPr>
            </a:p>
          </p:txBody>
        </p:sp>
        <p:sp>
          <p:nvSpPr>
            <p:cNvPr id="7182" name="Text Box 33">
              <a:extLst>
                <a:ext uri="{FF2B5EF4-FFF2-40B4-BE49-F238E27FC236}">
                  <a16:creationId xmlns:a16="http://schemas.microsoft.com/office/drawing/2014/main" id="{2E7D6889-C8C2-762F-E481-7E8CECE54642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626" y="1182"/>
              <a:ext cx="433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단순</a:t>
              </a:r>
              <a:endParaRPr lang="en-US" altLang="ko-KR" sz="2000" b="1">
                <a:solidFill>
                  <a:srgbClr val="000000"/>
                </a:solidFill>
                <a:latin typeface="HY동녘M" panose="02030600000101010101" pitchFamily="18" charset="-127"/>
              </a:endParaRPr>
            </a:p>
          </p:txBody>
        </p:sp>
        <p:sp>
          <p:nvSpPr>
            <p:cNvPr id="7183" name="Text Box 34">
              <a:extLst>
                <a:ext uri="{FF2B5EF4-FFF2-40B4-BE49-F238E27FC236}">
                  <a16:creationId xmlns:a16="http://schemas.microsoft.com/office/drawing/2014/main" id="{B10553CF-ED33-502C-CB09-2D7F31A6D58C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586" y="1710"/>
              <a:ext cx="592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저장된</a:t>
              </a:r>
              <a:endParaRPr lang="en-US" altLang="ko-KR" sz="2000" b="1">
                <a:solidFill>
                  <a:srgbClr val="000000"/>
                </a:solidFill>
                <a:latin typeface="HY동녘M" panose="02030600000101010101" pitchFamily="18" charset="-127"/>
              </a:endParaRPr>
            </a:p>
          </p:txBody>
        </p:sp>
        <p:sp>
          <p:nvSpPr>
            <p:cNvPr id="7184" name="Text Box 35">
              <a:extLst>
                <a:ext uri="{FF2B5EF4-FFF2-40B4-BE49-F238E27FC236}">
                  <a16:creationId xmlns:a16="http://schemas.microsoft.com/office/drawing/2014/main" id="{001FE71D-0B54-94F2-5151-E636BF1EBB5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18" y="2958"/>
              <a:ext cx="592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유도된</a:t>
              </a:r>
              <a:endParaRPr lang="en-US" altLang="ko-KR" sz="2000" b="1">
                <a:solidFill>
                  <a:srgbClr val="000000"/>
                </a:solidFill>
                <a:latin typeface="HY동녘M" panose="02030600000101010101" pitchFamily="18" charset="-127"/>
              </a:endParaRPr>
            </a:p>
          </p:txBody>
        </p:sp>
        <p:sp>
          <p:nvSpPr>
            <p:cNvPr id="7185" name="Text Box 36">
              <a:extLst>
                <a:ext uri="{FF2B5EF4-FFF2-40B4-BE49-F238E27FC236}">
                  <a16:creationId xmlns:a16="http://schemas.microsoft.com/office/drawing/2014/main" id="{7996903A-9E61-F17A-CD0D-A499EBBF8F40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586" y="2958"/>
              <a:ext cx="433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다치</a:t>
              </a:r>
              <a:endParaRPr lang="en-US" altLang="ko-KR" sz="2000" b="1">
                <a:solidFill>
                  <a:srgbClr val="000000"/>
                </a:solidFill>
                <a:latin typeface="HY동녘M" panose="02030600000101010101" pitchFamily="18" charset="-127"/>
              </a:endParaRPr>
            </a:p>
          </p:txBody>
        </p:sp>
        <p:sp>
          <p:nvSpPr>
            <p:cNvPr id="7186" name="Text Box 37">
              <a:extLst>
                <a:ext uri="{FF2B5EF4-FFF2-40B4-BE49-F238E27FC236}">
                  <a16:creationId xmlns:a16="http://schemas.microsoft.com/office/drawing/2014/main" id="{5A430DB8-8399-03FA-7B8A-BFDD76978A83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578" y="3486"/>
              <a:ext cx="433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000" b="1">
                  <a:solidFill>
                    <a:srgbClr val="000000"/>
                  </a:solidFill>
                  <a:latin typeface="HY동녘M" panose="02030600000101010101" pitchFamily="18" charset="-127"/>
                </a:rPr>
                <a:t>복합</a:t>
              </a:r>
              <a:endParaRPr lang="en-US" altLang="ko-KR" sz="2000" b="1">
                <a:solidFill>
                  <a:srgbClr val="000000"/>
                </a:solidFill>
                <a:latin typeface="HY동녘M" panose="02030600000101010101" pitchFamily="18" charset="-127"/>
              </a:endParaRPr>
            </a:p>
          </p:txBody>
        </p:sp>
      </p:grpSp>
    </p:spTree>
  </p:cSld>
  <p:clrMapOvr>
    <a:masterClrMapping/>
  </p:clrMapOvr>
  <p:transition spd="slow" advTm="94076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>
            <a:extLst>
              <a:ext uri="{FF2B5EF4-FFF2-40B4-BE49-F238E27FC236}">
                <a16:creationId xmlns:a16="http://schemas.microsoft.com/office/drawing/2014/main" id="{13EBE053-1905-D8CA-7307-271B46416F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3850" y="1341438"/>
            <a:ext cx="8458200" cy="4902200"/>
          </a:xfrm>
        </p:spPr>
        <p:txBody>
          <a:bodyPr/>
          <a:lstStyle/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ko-KR" altLang="en-US" sz="2000" b="1" dirty="0"/>
              <a:t>더 이상 다른 </a:t>
            </a:r>
            <a:r>
              <a:rPr lang="ko-KR" altLang="en-US" sz="2000" b="1" dirty="0" err="1"/>
              <a:t>애트리뷰트로</a:t>
            </a:r>
            <a:r>
              <a:rPr lang="ko-KR" altLang="en-US" sz="2000" b="1" dirty="0"/>
              <a:t> 나눌 수 없는  </a:t>
            </a:r>
            <a:r>
              <a:rPr lang="ko-KR" altLang="en-US" sz="2000" b="1" dirty="0" err="1"/>
              <a:t>애트리뷰트</a:t>
            </a:r>
            <a:endParaRPr lang="en-US" altLang="ko-KR" sz="2000" b="1" dirty="0"/>
          </a:p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en-US" altLang="ko-KR" sz="2000" b="1" dirty="0">
                <a:latin typeface="HY동녘M" panose="02030600000101010101" pitchFamily="18" charset="-127"/>
              </a:rPr>
              <a:t>ER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다이어그램에서 실선 타원으로 표현함</a:t>
            </a:r>
            <a:endParaRPr lang="en-US" altLang="ko-KR" sz="2000" b="1" dirty="0"/>
          </a:p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ko-KR" altLang="en-US" sz="2000" b="1" dirty="0"/>
              <a:t>대부분의 </a:t>
            </a:r>
            <a:r>
              <a:rPr lang="ko-KR" altLang="en-US" sz="2000" b="1" dirty="0" err="1"/>
              <a:t>애트리뷰트는</a:t>
            </a:r>
            <a:r>
              <a:rPr lang="ko-KR" altLang="en-US" sz="2000" b="1" dirty="0"/>
              <a:t> 단순 </a:t>
            </a:r>
            <a:r>
              <a:rPr lang="ko-KR" altLang="en-US" sz="2000" b="1" dirty="0" err="1"/>
              <a:t>애트리뷰트</a:t>
            </a:r>
            <a:endParaRPr lang="ko-KR" altLang="en-US" sz="2000" b="1" dirty="0"/>
          </a:p>
        </p:txBody>
      </p:sp>
      <p:graphicFrame>
        <p:nvGraphicFramePr>
          <p:cNvPr id="9219" name="Object 2">
            <a:extLst>
              <a:ext uri="{FF2B5EF4-FFF2-40B4-BE49-F238E27FC236}">
                <a16:creationId xmlns:a16="http://schemas.microsoft.com/office/drawing/2014/main" id="{0F9C720A-6D20-0154-AC49-D0DE741E582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57313" y="2928938"/>
          <a:ext cx="6118225" cy="322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4050794" imgH="2133333" progId="Photoshop.Image.7">
                  <p:embed/>
                </p:oleObj>
              </mc:Choice>
              <mc:Fallback>
                <p:oleObj name="Image" r:id="rId3" imgW="4050794" imgH="2133333" progId="Photoshop.Image.7">
                  <p:embed/>
                  <p:pic>
                    <p:nvPicPr>
                      <p:cNvPr id="9219" name="Object 2">
                        <a:extLst>
                          <a:ext uri="{FF2B5EF4-FFF2-40B4-BE49-F238E27FC236}">
                            <a16:creationId xmlns:a16="http://schemas.microsoft.com/office/drawing/2014/main" id="{0F9C720A-6D20-0154-AC49-D0DE741E582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57313" y="2928938"/>
                        <a:ext cx="6118225" cy="3222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20" name="제목 1">
            <a:extLst>
              <a:ext uri="{FF2B5EF4-FFF2-40B4-BE49-F238E27FC236}">
                <a16:creationId xmlns:a16="http://schemas.microsoft.com/office/drawing/2014/main" id="{5A77489E-E9B7-E0A4-3C4D-E6321C4849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단순 애트리뷰트</a:t>
            </a:r>
          </a:p>
        </p:txBody>
      </p:sp>
    </p:spTree>
  </p:cSld>
  <p:clrMapOvr>
    <a:masterClrMapping/>
  </p:clrMapOvr>
  <p:transition spd="slow" advTm="17614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">
            <a:extLst>
              <a:ext uri="{FF2B5EF4-FFF2-40B4-BE49-F238E27FC236}">
                <a16:creationId xmlns:a16="http://schemas.microsoft.com/office/drawing/2014/main" id="{9A664ADB-9E68-2173-CCA3-DE5F1E4149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55600" y="1341438"/>
            <a:ext cx="8458200" cy="5124450"/>
          </a:xfrm>
        </p:spPr>
        <p:txBody>
          <a:bodyPr/>
          <a:lstStyle/>
          <a:p>
            <a:pPr algn="just"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ko-KR" altLang="en-US" sz="2000" b="1"/>
              <a:t>두 개 이상의 애트리뷰트로 이루어진 애트리뷰트</a:t>
            </a:r>
          </a:p>
          <a:p>
            <a:pPr algn="just"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l"/>
            </a:pPr>
            <a:r>
              <a:rPr lang="ko-KR" altLang="en-US" sz="2000" b="1"/>
              <a:t>동일한 엔티티 타입이나 관계 타입에 속하는 애트리뷰트들 중에서 밀접하게 연관된 것을 모아놓은 것</a:t>
            </a:r>
          </a:p>
          <a:p>
            <a:pPr lvl="1" algn="just"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ko-KR" sz="2000" b="1"/>
          </a:p>
        </p:txBody>
      </p:sp>
      <p:graphicFrame>
        <p:nvGraphicFramePr>
          <p:cNvPr id="11267" name="Object 2">
            <a:extLst>
              <a:ext uri="{FF2B5EF4-FFF2-40B4-BE49-F238E27FC236}">
                <a16:creationId xmlns:a16="http://schemas.microsoft.com/office/drawing/2014/main" id="{FABAE648-62C4-E2A8-F25A-CB0AA68F8AD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71550" y="3500438"/>
          <a:ext cx="7351713" cy="293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7352381" imgH="2933333" progId="Photoshop.Image.7">
                  <p:embed/>
                </p:oleObj>
              </mc:Choice>
              <mc:Fallback>
                <p:oleObj name="Image" r:id="rId3" imgW="7352381" imgH="2933333" progId="Photoshop.Image.7">
                  <p:embed/>
                  <p:pic>
                    <p:nvPicPr>
                      <p:cNvPr id="11267" name="Object 2">
                        <a:extLst>
                          <a:ext uri="{FF2B5EF4-FFF2-40B4-BE49-F238E27FC236}">
                            <a16:creationId xmlns:a16="http://schemas.microsoft.com/office/drawing/2014/main" id="{FABAE648-62C4-E2A8-F25A-CB0AA68F8AD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3500438"/>
                        <a:ext cx="7351713" cy="293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8" name="제목 1">
            <a:extLst>
              <a:ext uri="{FF2B5EF4-FFF2-40B4-BE49-F238E27FC236}">
                <a16:creationId xmlns:a16="http://schemas.microsoft.com/office/drawing/2014/main" id="{5C4E3D83-D1F1-93E7-0769-167204FC53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복합 애트리뷰트</a:t>
            </a:r>
          </a:p>
        </p:txBody>
      </p:sp>
    </p:spTree>
  </p:cSld>
  <p:clrMapOvr>
    <a:masterClrMapping/>
  </p:clrMapOvr>
  <p:transition spd="slow" advTm="112277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136FFE-017D-735D-09CE-457FAF3DA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단순 </a:t>
            </a:r>
            <a:r>
              <a:rPr lang="en-US" altLang="ko-KR" dirty="0"/>
              <a:t>vs </a:t>
            </a:r>
            <a:r>
              <a:rPr lang="ko-KR" altLang="en-US" dirty="0"/>
              <a:t>복합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5FD6FFB-B485-C040-8651-932036DB97F7}"/>
              </a:ext>
            </a:extLst>
          </p:cNvPr>
          <p:cNvSpPr/>
          <p:nvPr/>
        </p:nvSpPr>
        <p:spPr>
          <a:xfrm>
            <a:off x="1568948" y="3236352"/>
            <a:ext cx="1296144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Amasis MT Pro Medium" panose="020B0604020202020204" pitchFamily="18" charset="0"/>
                <a:cs typeface="Aharoni" panose="020B0604020202020204" pitchFamily="2" charset="-79"/>
              </a:rPr>
              <a:t>CUSTOMER</a:t>
            </a:r>
            <a:endParaRPr lang="ko-KR" altLang="en-US" sz="1400" dirty="0">
              <a:latin typeface="Amasis MT Pro Medium" panose="020B0604020202020204" pitchFamily="18" charset="0"/>
              <a:cs typeface="Aharoni" panose="020B0604020202020204" pitchFamily="2" charset="-79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58CF4C-A432-2C0B-CFDF-547C5660D02F}"/>
              </a:ext>
            </a:extLst>
          </p:cNvPr>
          <p:cNvSpPr/>
          <p:nvPr/>
        </p:nvSpPr>
        <p:spPr>
          <a:xfrm>
            <a:off x="5382136" y="3308360"/>
            <a:ext cx="1296144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Amasis MT Pro Medium" panose="020B0604020202020204" pitchFamily="18" charset="0"/>
                <a:cs typeface="Aharoni" panose="020B0604020202020204" pitchFamily="2" charset="-79"/>
              </a:rPr>
              <a:t>CUSTOMER</a:t>
            </a:r>
            <a:endParaRPr lang="ko-KR" altLang="en-US" sz="1400" dirty="0">
              <a:latin typeface="Amasis MT Pro Medium" panose="020B0604020202020204" pitchFamily="18" charset="0"/>
              <a:cs typeface="Aharoni" panose="020B0604020202020204" pitchFamily="2" charset="-79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38FBEBE1-C6D5-4F76-646B-2FF1B49BCFEB}"/>
              </a:ext>
            </a:extLst>
          </p:cNvPr>
          <p:cNvSpPr/>
          <p:nvPr/>
        </p:nvSpPr>
        <p:spPr>
          <a:xfrm>
            <a:off x="917638" y="2372256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u="sng" dirty="0">
                <a:solidFill>
                  <a:schemeClr val="tx1"/>
                </a:solidFill>
                <a:latin typeface="Amasis MT Pro Medium" panose="02040604050005020304" pitchFamily="18" charset="0"/>
              </a:rPr>
              <a:t>ID</a:t>
            </a:r>
            <a:endParaRPr lang="ko-KR" altLang="en-US" u="sng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2667BE9-0BD3-3D47-3917-E82694843CFC}"/>
              </a:ext>
            </a:extLst>
          </p:cNvPr>
          <p:cNvSpPr/>
          <p:nvPr/>
        </p:nvSpPr>
        <p:spPr>
          <a:xfrm>
            <a:off x="1925750" y="2378949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Name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329630B-9DD9-45C3-FFB8-9CF256191C5D}"/>
              </a:ext>
            </a:extLst>
          </p:cNvPr>
          <p:cNvSpPr/>
          <p:nvPr/>
        </p:nvSpPr>
        <p:spPr>
          <a:xfrm>
            <a:off x="2933862" y="2385642"/>
            <a:ext cx="1296144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Address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9692EED-E078-986E-AE7A-37E1269234A9}"/>
              </a:ext>
            </a:extLst>
          </p:cNvPr>
          <p:cNvCxnSpPr>
            <a:cxnSpLocks/>
            <a:stCxn id="6" idx="4"/>
          </p:cNvCxnSpPr>
          <p:nvPr/>
        </p:nvCxnSpPr>
        <p:spPr>
          <a:xfrm>
            <a:off x="1385690" y="2660288"/>
            <a:ext cx="654548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8098203-726B-7E81-CD46-25287C1CA137}"/>
              </a:ext>
            </a:extLst>
          </p:cNvPr>
          <p:cNvCxnSpPr>
            <a:cxnSpLocks/>
            <a:stCxn id="7" idx="4"/>
            <a:endCxn id="4" idx="0"/>
          </p:cNvCxnSpPr>
          <p:nvPr/>
        </p:nvCxnSpPr>
        <p:spPr>
          <a:xfrm flipH="1">
            <a:off x="2217020" y="2666981"/>
            <a:ext cx="176782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1EE49941-0E23-82FB-838C-5C7EA8051C7A}"/>
              </a:ext>
            </a:extLst>
          </p:cNvPr>
          <p:cNvCxnSpPr>
            <a:cxnSpLocks/>
            <a:stCxn id="8" idx="4"/>
          </p:cNvCxnSpPr>
          <p:nvPr/>
        </p:nvCxnSpPr>
        <p:spPr>
          <a:xfrm flipH="1">
            <a:off x="2393802" y="2673674"/>
            <a:ext cx="1188132" cy="562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039D1BAC-3E2E-1ED3-DAB5-B97AB7307BFD}"/>
              </a:ext>
            </a:extLst>
          </p:cNvPr>
          <p:cNvSpPr/>
          <p:nvPr/>
        </p:nvSpPr>
        <p:spPr>
          <a:xfrm>
            <a:off x="4770068" y="2430878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u="sng" dirty="0">
                <a:solidFill>
                  <a:schemeClr val="tx1"/>
                </a:solidFill>
                <a:latin typeface="Amasis MT Pro Medium" panose="02040604050005020304" pitchFamily="18" charset="0"/>
              </a:rPr>
              <a:t>ID</a:t>
            </a:r>
            <a:endParaRPr lang="ko-KR" altLang="en-US" u="sng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AE431892-231D-4A47-84F4-804BF5DADF5E}"/>
              </a:ext>
            </a:extLst>
          </p:cNvPr>
          <p:cNvSpPr/>
          <p:nvPr/>
        </p:nvSpPr>
        <p:spPr>
          <a:xfrm>
            <a:off x="5778180" y="2437571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Name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D7442D6-CA05-E52E-AE13-654CBCC031E6}"/>
              </a:ext>
            </a:extLst>
          </p:cNvPr>
          <p:cNvSpPr/>
          <p:nvPr/>
        </p:nvSpPr>
        <p:spPr>
          <a:xfrm>
            <a:off x="6786292" y="2444264"/>
            <a:ext cx="1296144" cy="288032"/>
          </a:xfrm>
          <a:prstGeom prst="ellipse">
            <a:avLst/>
          </a:prstGeom>
          <a:solidFill>
            <a:srgbClr val="FF66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Address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5627A99-494A-A1AE-C8AA-2DB4A105F06B}"/>
              </a:ext>
            </a:extLst>
          </p:cNvPr>
          <p:cNvCxnSpPr>
            <a:cxnSpLocks/>
            <a:stCxn id="18" idx="4"/>
          </p:cNvCxnSpPr>
          <p:nvPr/>
        </p:nvCxnSpPr>
        <p:spPr>
          <a:xfrm>
            <a:off x="5238120" y="2718910"/>
            <a:ext cx="654548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15113309-4C1A-C185-892F-6ECA867F084C}"/>
              </a:ext>
            </a:extLst>
          </p:cNvPr>
          <p:cNvCxnSpPr>
            <a:cxnSpLocks/>
            <a:stCxn id="19" idx="4"/>
          </p:cNvCxnSpPr>
          <p:nvPr/>
        </p:nvCxnSpPr>
        <p:spPr>
          <a:xfrm flipH="1">
            <a:off x="6069450" y="2725603"/>
            <a:ext cx="176782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DB1D244C-1190-D9DE-0468-8CC5E97FB4E9}"/>
              </a:ext>
            </a:extLst>
          </p:cNvPr>
          <p:cNvCxnSpPr>
            <a:cxnSpLocks/>
            <a:stCxn id="20" idx="4"/>
          </p:cNvCxnSpPr>
          <p:nvPr/>
        </p:nvCxnSpPr>
        <p:spPr>
          <a:xfrm flipH="1">
            <a:off x="6246232" y="2732296"/>
            <a:ext cx="1188132" cy="562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85E94FB3-D99E-264C-6CCC-DE0EC535DF2C}"/>
              </a:ext>
            </a:extLst>
          </p:cNvPr>
          <p:cNvSpPr/>
          <p:nvPr/>
        </p:nvSpPr>
        <p:spPr>
          <a:xfrm>
            <a:off x="5166112" y="1687373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Amasis MT Pro Medium" panose="02040604050005020304" pitchFamily="18" charset="0"/>
              </a:rPr>
              <a:t>City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C0147B7-65A8-939F-A2E7-4AB4E9F699AD}"/>
              </a:ext>
            </a:extLst>
          </p:cNvPr>
          <p:cNvSpPr/>
          <p:nvPr/>
        </p:nvSpPr>
        <p:spPr>
          <a:xfrm>
            <a:off x="6174224" y="1694066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Ku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E0E5581C-A360-3407-C5B8-F1BDAB95E444}"/>
              </a:ext>
            </a:extLst>
          </p:cNvPr>
          <p:cNvSpPr/>
          <p:nvPr/>
        </p:nvSpPr>
        <p:spPr>
          <a:xfrm>
            <a:off x="7182336" y="1700759"/>
            <a:ext cx="129614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Dong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F111929D-631C-131D-01B9-2F86119E499E}"/>
              </a:ext>
            </a:extLst>
          </p:cNvPr>
          <p:cNvCxnSpPr>
            <a:cxnSpLocks/>
            <a:stCxn id="24" idx="4"/>
          </p:cNvCxnSpPr>
          <p:nvPr/>
        </p:nvCxnSpPr>
        <p:spPr>
          <a:xfrm>
            <a:off x="5634164" y="1975405"/>
            <a:ext cx="1584174" cy="4779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2C84D83-4F96-675B-7E2E-C944D7016107}"/>
              </a:ext>
            </a:extLst>
          </p:cNvPr>
          <p:cNvCxnSpPr>
            <a:cxnSpLocks/>
            <a:stCxn id="25" idx="4"/>
            <a:endCxn id="20" idx="0"/>
          </p:cNvCxnSpPr>
          <p:nvPr/>
        </p:nvCxnSpPr>
        <p:spPr>
          <a:xfrm>
            <a:off x="6642276" y="1982098"/>
            <a:ext cx="792088" cy="4621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23AAFE81-C1DB-A6D1-6348-C784281BA064}"/>
              </a:ext>
            </a:extLst>
          </p:cNvPr>
          <p:cNvCxnSpPr>
            <a:cxnSpLocks/>
            <a:stCxn id="26" idx="4"/>
          </p:cNvCxnSpPr>
          <p:nvPr/>
        </p:nvCxnSpPr>
        <p:spPr>
          <a:xfrm flipH="1">
            <a:off x="7542374" y="1988791"/>
            <a:ext cx="288034" cy="455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98A4044-A3AF-F425-E266-23E9E9198461}"/>
              </a:ext>
            </a:extLst>
          </p:cNvPr>
          <p:cNvGrpSpPr/>
          <p:nvPr/>
        </p:nvGrpSpPr>
        <p:grpSpPr>
          <a:xfrm>
            <a:off x="899592" y="4608502"/>
            <a:ext cx="7533480" cy="1701520"/>
            <a:chOff x="1142976" y="1741048"/>
            <a:chExt cx="7560840" cy="3331026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62200AC4-F339-F732-7983-7F0CBA8ED62A}"/>
                </a:ext>
              </a:extLst>
            </p:cNvPr>
            <p:cNvGrpSpPr/>
            <p:nvPr/>
          </p:nvGrpSpPr>
          <p:grpSpPr>
            <a:xfrm>
              <a:off x="1142976" y="2112963"/>
              <a:ext cx="7560840" cy="2959111"/>
              <a:chOff x="1187624" y="2112963"/>
              <a:chExt cx="7154689" cy="2857500"/>
            </a:xfrm>
          </p:grpSpPr>
          <p:sp>
            <p:nvSpPr>
              <p:cNvPr id="39" name="AutoShape 81">
                <a:extLst>
                  <a:ext uri="{FF2B5EF4-FFF2-40B4-BE49-F238E27FC236}">
                    <a16:creationId xmlns:a16="http://schemas.microsoft.com/office/drawing/2014/main" id="{CABAE9F4-DEEF-5079-1AAB-A1E4728A064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89038" y="2112963"/>
                <a:ext cx="7153275" cy="2857500"/>
              </a:xfrm>
              <a:prstGeom prst="roundRect">
                <a:avLst>
                  <a:gd name="adj" fmla="val 17509"/>
                </a:avLst>
              </a:prstGeom>
              <a:gradFill rotWithShape="1">
                <a:gsLst>
                  <a:gs pos="0">
                    <a:srgbClr val="C16237"/>
                  </a:gs>
                  <a:gs pos="100000">
                    <a:srgbClr val="AB4E47"/>
                  </a:gs>
                </a:gsLst>
                <a:lin ang="27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0" name="AutoShape 82">
                <a:extLst>
                  <a:ext uri="{FF2B5EF4-FFF2-40B4-BE49-F238E27FC236}">
                    <a16:creationId xmlns:a16="http://schemas.microsoft.com/office/drawing/2014/main" id="{5098CFCE-15DD-F880-6BA9-8CBD1EAFD04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00163" y="2120900"/>
                <a:ext cx="6937375" cy="2803525"/>
              </a:xfrm>
              <a:prstGeom prst="roundRect">
                <a:avLst>
                  <a:gd name="adj" fmla="val 16667"/>
                </a:avLst>
              </a:prstGeom>
              <a:solidFill>
                <a:srgbClr val="E98B65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1" name="AutoShape 83">
                <a:extLst>
                  <a:ext uri="{FF2B5EF4-FFF2-40B4-BE49-F238E27FC236}">
                    <a16:creationId xmlns:a16="http://schemas.microsoft.com/office/drawing/2014/main" id="{9F6B6192-C90F-ECA6-D763-9EEFC6BB697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57313" y="4184650"/>
                <a:ext cx="6843712" cy="70961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E98B65"/>
                  </a:gs>
                  <a:gs pos="100000">
                    <a:srgbClr val="F2BCA6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2" name="AutoShape 84">
                <a:extLst>
                  <a:ext uri="{FF2B5EF4-FFF2-40B4-BE49-F238E27FC236}">
                    <a16:creationId xmlns:a16="http://schemas.microsoft.com/office/drawing/2014/main" id="{16950B96-FD91-2BB4-2F72-59E543DB421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57313" y="2143125"/>
                <a:ext cx="6843712" cy="70802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8D8CC"/>
                  </a:gs>
                  <a:gs pos="100000">
                    <a:srgbClr val="E98B65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3" name="Text Box 92">
                <a:extLst>
                  <a:ext uri="{FF2B5EF4-FFF2-40B4-BE49-F238E27FC236}">
                    <a16:creationId xmlns:a16="http://schemas.microsoft.com/office/drawing/2014/main" id="{7EDF8021-AC6D-0494-FFAC-6C3380FF760D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1187624" y="2702473"/>
                <a:ext cx="6843734" cy="98912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514350" indent="-514350"/>
                <a:r>
                  <a:rPr lang="ko-KR" altLang="en-US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    </a:t>
                </a:r>
                <a:r>
                  <a:rPr lang="en-US" altLang="ko-KR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Address</a:t>
                </a:r>
                <a:r>
                  <a:rPr lang="ko-KR" altLang="en-US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는 </a:t>
                </a:r>
                <a:r>
                  <a:rPr lang="ko-KR" altLang="en-US" sz="2800" dirty="0">
                    <a:solidFill>
                      <a:srgbClr val="FF0000"/>
                    </a:solidFill>
                    <a:latin typeface="HY동녘M" pitchFamily="18" charset="-127"/>
                    <a:ea typeface="HY동녘M" pitchFamily="18" charset="-127"/>
                  </a:rPr>
                  <a:t>단순</a:t>
                </a:r>
                <a:r>
                  <a:rPr lang="ko-KR" altLang="en-US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으로</a:t>
                </a:r>
                <a:r>
                  <a:rPr lang="en-US" altLang="ko-KR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? </a:t>
                </a:r>
                <a:r>
                  <a:rPr lang="ko-KR" altLang="en-US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아니면 </a:t>
                </a:r>
                <a:r>
                  <a:rPr lang="ko-KR" altLang="en-US" sz="2800" dirty="0">
                    <a:solidFill>
                      <a:srgbClr val="FF0000"/>
                    </a:solidFill>
                    <a:latin typeface="HY동녘M" pitchFamily="18" charset="-127"/>
                    <a:ea typeface="HY동녘M" pitchFamily="18" charset="-127"/>
                  </a:rPr>
                  <a:t>복합</a:t>
                </a:r>
                <a:r>
                  <a:rPr lang="ko-KR" altLang="en-US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으로</a:t>
                </a:r>
                <a:r>
                  <a:rPr lang="en-US" altLang="ko-KR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?</a:t>
                </a:r>
              </a:p>
            </p:txBody>
          </p:sp>
        </p:grpSp>
        <p:grpSp>
          <p:nvGrpSpPr>
            <p:cNvPr id="44" name="Group 85">
              <a:extLst>
                <a:ext uri="{FF2B5EF4-FFF2-40B4-BE49-F238E27FC236}">
                  <a16:creationId xmlns:a16="http://schemas.microsoft.com/office/drawing/2014/main" id="{9940A5E3-4B70-4EAD-BDC5-8FE17E01CD1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09877" y="1804988"/>
              <a:ext cx="785813" cy="642937"/>
              <a:chOff x="1289" y="582"/>
              <a:chExt cx="668" cy="668"/>
            </a:xfrm>
          </p:grpSpPr>
          <p:sp>
            <p:nvSpPr>
              <p:cNvPr id="45" name="Oval 86">
                <a:extLst>
                  <a:ext uri="{FF2B5EF4-FFF2-40B4-BE49-F238E27FC236}">
                    <a16:creationId xmlns:a16="http://schemas.microsoft.com/office/drawing/2014/main" id="{32D87E75-3C9A-E26C-876D-2E75B87395A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89" y="582"/>
                <a:ext cx="668" cy="668"/>
              </a:xfrm>
              <a:prstGeom prst="ellipse">
                <a:avLst/>
              </a:prstGeom>
              <a:solidFill>
                <a:srgbClr val="333333"/>
              </a:solidFill>
              <a:ln w="38100" algn="ctr">
                <a:noFill/>
                <a:round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endParaRPr lang="ko-KR" altLang="en-US"/>
              </a:p>
            </p:txBody>
          </p:sp>
          <p:sp>
            <p:nvSpPr>
              <p:cNvPr id="46" name="Oval 87">
                <a:extLst>
                  <a:ext uri="{FF2B5EF4-FFF2-40B4-BE49-F238E27FC236}">
                    <a16:creationId xmlns:a16="http://schemas.microsoft.com/office/drawing/2014/main" id="{15E48BE0-67B8-A214-27D1-7DBB0EF4E33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96" y="587"/>
                <a:ext cx="646" cy="647"/>
              </a:xfrm>
              <a:prstGeom prst="ellipse">
                <a:avLst/>
              </a:prstGeom>
              <a:gradFill rotWithShape="1">
                <a:gsLst>
                  <a:gs pos="0">
                    <a:srgbClr val="636869"/>
                  </a:gs>
                  <a:gs pos="100000">
                    <a:srgbClr val="D6E1E2"/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  <p:sp>
            <p:nvSpPr>
              <p:cNvPr id="47" name="Oval 88">
                <a:extLst>
                  <a:ext uri="{FF2B5EF4-FFF2-40B4-BE49-F238E27FC236}">
                    <a16:creationId xmlns:a16="http://schemas.microsoft.com/office/drawing/2014/main" id="{A569C0D3-9098-6C67-10E2-B784B263A86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04" y="591"/>
                <a:ext cx="631" cy="63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F1F5F5"/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  <p:sp>
            <p:nvSpPr>
              <p:cNvPr id="48" name="Oval 89">
                <a:extLst>
                  <a:ext uri="{FF2B5EF4-FFF2-40B4-BE49-F238E27FC236}">
                    <a16:creationId xmlns:a16="http://schemas.microsoft.com/office/drawing/2014/main" id="{5EB04C35-3A12-50D8-DD2A-39C6DC6203C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11" y="597"/>
                <a:ext cx="600" cy="589"/>
              </a:xfrm>
              <a:prstGeom prst="ellipse">
                <a:avLst/>
              </a:prstGeom>
              <a:gradFill rotWithShape="1">
                <a:gsLst>
                  <a:gs pos="0">
                    <a:srgbClr val="AAB2B3"/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  <p:sp>
            <p:nvSpPr>
              <p:cNvPr id="49" name="Oval 90">
                <a:extLst>
                  <a:ext uri="{FF2B5EF4-FFF2-40B4-BE49-F238E27FC236}">
                    <a16:creationId xmlns:a16="http://schemas.microsoft.com/office/drawing/2014/main" id="{BB59B912-1578-4F19-CB92-D4549E71AA2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46" y="613"/>
                <a:ext cx="533" cy="479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D6E1E2">
                      <a:alpha val="37999"/>
                    </a:srgbClr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</p:grpSp>
        <p:sp>
          <p:nvSpPr>
            <p:cNvPr id="50" name="TextBox 18">
              <a:extLst>
                <a:ext uri="{FF2B5EF4-FFF2-40B4-BE49-F238E27FC236}">
                  <a16:creationId xmlns:a16="http://schemas.microsoft.com/office/drawing/2014/main" id="{5A8BC9E6-90F8-8FDC-B4ED-F4A3096DD2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372" y="1741048"/>
              <a:ext cx="330131" cy="7832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000" b="1" dirty="0">
                  <a:latin typeface="HY동녘B" pitchFamily="18" charset="-127"/>
                  <a:ea typeface="HY동녘B" pitchFamily="18" charset="-127"/>
                </a:rPr>
                <a:t>?</a:t>
              </a:r>
              <a:endParaRPr lang="ko-KR" altLang="en-US" sz="2000" b="1" dirty="0">
                <a:latin typeface="HY동녘B" pitchFamily="18" charset="-127"/>
                <a:ea typeface="HY동녘B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285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589"/>
    </mc:Choice>
    <mc:Fallback xmlns="">
      <p:transition spd="slow" advTm="439589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>
            <a:extLst>
              <a:ext uri="{FF2B5EF4-FFF2-40B4-BE49-F238E27FC236}">
                <a16:creationId xmlns:a16="http://schemas.microsoft.com/office/drawing/2014/main" id="{3399B64B-D2D6-B42D-EFC3-A283422F79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341438"/>
            <a:ext cx="8458200" cy="4902200"/>
          </a:xfrm>
        </p:spPr>
        <p:txBody>
          <a:bodyPr/>
          <a:lstStyle/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ko-KR" altLang="en-US" sz="2000" b="1"/>
              <a:t>각 </a:t>
            </a:r>
            <a:r>
              <a:rPr lang="ko-KR" altLang="en-US" sz="2000" b="1">
                <a:latin typeface="HY동녘M" panose="02030600000101010101" pitchFamily="18" charset="-127"/>
              </a:rPr>
              <a:t>엔티티마다 하나의 값을 갖는 애트리뷰트</a:t>
            </a:r>
            <a:endParaRPr lang="en-US" altLang="ko-KR" sz="2000" b="1">
              <a:latin typeface="HY동녘M" panose="02030600000101010101" pitchFamily="18" charset="-127"/>
            </a:endParaRPr>
          </a:p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ko-KR" sz="2000" b="1">
                <a:latin typeface="HY동녘M" panose="02030600000101010101" pitchFamily="18" charset="-127"/>
              </a:rPr>
              <a:t>    </a:t>
            </a:r>
            <a:r>
              <a:rPr lang="ko-KR" altLang="en-US" sz="2000" b="1">
                <a:latin typeface="HY동녘M" panose="02030600000101010101" pitchFamily="18" charset="-127"/>
              </a:rPr>
              <a:t>예</a:t>
            </a:r>
            <a:r>
              <a:rPr lang="en-US" altLang="ko-KR" sz="2000" b="1">
                <a:latin typeface="HY동녘M" panose="02030600000101010101" pitchFamily="18" charset="-127"/>
              </a:rPr>
              <a:t>: </a:t>
            </a:r>
            <a:r>
              <a:rPr lang="ko-KR" altLang="en-US" sz="2000" b="1">
                <a:latin typeface="HY동녘M" panose="02030600000101010101" pitchFamily="18" charset="-127"/>
              </a:rPr>
              <a:t>사원의 사원번호 애트리뷰트는 어떤 사원도 두 개 이상의 사원번호를 갖지 않으므로 단일 값 애트리뷰트</a:t>
            </a:r>
            <a:endParaRPr lang="en-US" altLang="ko-KR" sz="2000" b="1">
              <a:latin typeface="HY동녘M" panose="02030600000101010101" pitchFamily="18" charset="-127"/>
            </a:endParaRPr>
          </a:p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ko-KR" altLang="en-US" sz="2000" b="1">
                <a:latin typeface="HY동녘M" panose="02030600000101010101" pitchFamily="18" charset="-127"/>
              </a:rPr>
              <a:t>단일 값 애트리뷰트는 </a:t>
            </a:r>
            <a:r>
              <a:rPr lang="en-US" altLang="ko-KR" sz="2000" b="1">
                <a:latin typeface="HY동녘M" panose="02030600000101010101" pitchFamily="18" charset="-127"/>
              </a:rPr>
              <a:t>ER </a:t>
            </a:r>
            <a:r>
              <a:rPr lang="ko-KR" altLang="en-US" sz="2000" b="1">
                <a:latin typeface="HY동녘M" panose="02030600000101010101" pitchFamily="18" charset="-127"/>
              </a:rPr>
              <a:t>다이어그램에서 단순 애트리뷰트와 동일하게 표현됨    </a:t>
            </a:r>
            <a:endParaRPr lang="en-US" altLang="ko-KR" sz="2000" b="1">
              <a:latin typeface="HY동녘M" panose="02030600000101010101" pitchFamily="18" charset="-127"/>
            </a:endParaRPr>
          </a:p>
        </p:txBody>
      </p:sp>
      <p:sp>
        <p:nvSpPr>
          <p:cNvPr id="13315" name="제목 1">
            <a:extLst>
              <a:ext uri="{FF2B5EF4-FFF2-40B4-BE49-F238E27FC236}">
                <a16:creationId xmlns:a16="http://schemas.microsoft.com/office/drawing/2014/main" id="{B2AB639A-8D95-9A7B-5908-9A37866A6B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단일값 애트리뷰트</a:t>
            </a:r>
          </a:p>
        </p:txBody>
      </p:sp>
      <p:graphicFrame>
        <p:nvGraphicFramePr>
          <p:cNvPr id="13316" name="Object 2">
            <a:extLst>
              <a:ext uri="{FF2B5EF4-FFF2-40B4-BE49-F238E27FC236}">
                <a16:creationId xmlns:a16="http://schemas.microsoft.com/office/drawing/2014/main" id="{CD7B65DA-9F22-C962-B441-B3ED016F7C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00250" y="3429000"/>
          <a:ext cx="5572125" cy="2935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4050794" imgH="2133333" progId="Photoshop.Image.7">
                  <p:embed/>
                </p:oleObj>
              </mc:Choice>
              <mc:Fallback>
                <p:oleObj name="Image" r:id="rId3" imgW="4050794" imgH="2133333" progId="Photoshop.Image.7">
                  <p:embed/>
                  <p:pic>
                    <p:nvPicPr>
                      <p:cNvPr id="13316" name="Object 2">
                        <a:extLst>
                          <a:ext uri="{FF2B5EF4-FFF2-40B4-BE49-F238E27FC236}">
                            <a16:creationId xmlns:a16="http://schemas.microsoft.com/office/drawing/2014/main" id="{CD7B65DA-9F22-C962-B441-B3ED016F7C7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0250" y="3429000"/>
                        <a:ext cx="5572125" cy="2935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1AB58ABC-23E4-081C-C53B-403941AD48BA}"/>
              </a:ext>
            </a:extLst>
          </p:cNvPr>
          <p:cNvSpPr/>
          <p:nvPr/>
        </p:nvSpPr>
        <p:spPr>
          <a:xfrm>
            <a:off x="2000250" y="5857875"/>
            <a:ext cx="5572125" cy="5000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/>
          </a:p>
        </p:txBody>
      </p:sp>
    </p:spTree>
  </p:cSld>
  <p:clrMapOvr>
    <a:masterClrMapping/>
  </p:clrMapOvr>
  <p:transition spd="slow" advTm="105258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>
            <a:extLst>
              <a:ext uri="{FF2B5EF4-FFF2-40B4-BE49-F238E27FC236}">
                <a16:creationId xmlns:a16="http://schemas.microsoft.com/office/drawing/2014/main" id="{AFC4EDC0-C712-040C-FC39-1C6D3E03FD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55600" y="1563688"/>
            <a:ext cx="8458200" cy="4902200"/>
          </a:xfrm>
        </p:spPr>
        <p:txBody>
          <a:bodyPr/>
          <a:lstStyle/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ko-KR" altLang="en-US" sz="2000" b="1"/>
              <a:t>각 엔티티마다 여러 개의 값을 가질 수 있는 애트리뷰트</a:t>
            </a:r>
            <a:endParaRPr lang="en-US" altLang="ko-KR" sz="2000" b="1"/>
          </a:p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altLang="ko-KR" sz="2000" b="1">
                <a:latin typeface="HY동녘M" panose="02030600000101010101" pitchFamily="18" charset="-127"/>
              </a:rPr>
              <a:t>ER </a:t>
            </a:r>
            <a:r>
              <a:rPr lang="ko-KR" altLang="en-US" sz="2000" b="1">
                <a:latin typeface="HY동녘M" panose="02030600000101010101" pitchFamily="18" charset="-127"/>
              </a:rPr>
              <a:t>다이어그램에서 </a:t>
            </a:r>
            <a:r>
              <a:rPr lang="ko-KR" altLang="en-US" sz="2000" b="1"/>
              <a:t>이중선 타원으로 표현함</a:t>
            </a:r>
          </a:p>
          <a:p>
            <a:pPr lvl="1" algn="just"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ko-KR" sz="2000" b="1"/>
          </a:p>
        </p:txBody>
      </p:sp>
      <p:graphicFrame>
        <p:nvGraphicFramePr>
          <p:cNvPr id="15363" name="Object 2">
            <a:extLst>
              <a:ext uri="{FF2B5EF4-FFF2-40B4-BE49-F238E27FC236}">
                <a16:creationId xmlns:a16="http://schemas.microsoft.com/office/drawing/2014/main" id="{8C732677-080C-9726-8C6A-BC26533D72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00250" y="2857500"/>
          <a:ext cx="5894388" cy="319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2717460" imgH="1473016" progId="Photoshop.Image.7">
                  <p:embed/>
                </p:oleObj>
              </mc:Choice>
              <mc:Fallback>
                <p:oleObj name="Image" r:id="rId3" imgW="2717460" imgH="1473016" progId="Photoshop.Image.7">
                  <p:embed/>
                  <p:pic>
                    <p:nvPicPr>
                      <p:cNvPr id="15363" name="Object 2">
                        <a:extLst>
                          <a:ext uri="{FF2B5EF4-FFF2-40B4-BE49-F238E27FC236}">
                            <a16:creationId xmlns:a16="http://schemas.microsoft.com/office/drawing/2014/main" id="{8C732677-080C-9726-8C6A-BC26533D722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0250" y="2857500"/>
                        <a:ext cx="5894388" cy="3195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4" name="제목 1">
            <a:extLst>
              <a:ext uri="{FF2B5EF4-FFF2-40B4-BE49-F238E27FC236}">
                <a16:creationId xmlns:a16="http://schemas.microsoft.com/office/drawing/2014/main" id="{D496CEDF-5147-2B54-9777-1B498BFFC7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다치 애트리뷰트</a:t>
            </a:r>
          </a:p>
        </p:txBody>
      </p:sp>
    </p:spTree>
  </p:cSld>
  <p:clrMapOvr>
    <a:masterClrMapping/>
  </p:clrMapOvr>
  <p:transition spd="slow" advTm="62417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136FFE-017D-735D-09CE-457FAF3DA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단일값</a:t>
            </a:r>
            <a:r>
              <a:rPr lang="ko-KR" altLang="en-US" dirty="0"/>
              <a:t> </a:t>
            </a:r>
            <a:r>
              <a:rPr lang="en-US" altLang="ko-KR" dirty="0"/>
              <a:t>vs </a:t>
            </a:r>
            <a:r>
              <a:rPr lang="ko-KR" altLang="en-US" dirty="0"/>
              <a:t>다치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5FD6FFB-B485-C040-8651-932036DB97F7}"/>
              </a:ext>
            </a:extLst>
          </p:cNvPr>
          <p:cNvSpPr/>
          <p:nvPr/>
        </p:nvSpPr>
        <p:spPr>
          <a:xfrm>
            <a:off x="1568948" y="3236352"/>
            <a:ext cx="1296144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Amasis MT Pro Medium" panose="020B0604020202020204" pitchFamily="18" charset="0"/>
                <a:cs typeface="Aharoni" panose="020B0604020202020204" pitchFamily="2" charset="-79"/>
              </a:rPr>
              <a:t>CUSTOMER</a:t>
            </a:r>
            <a:endParaRPr lang="ko-KR" altLang="en-US" sz="1400" dirty="0">
              <a:latin typeface="Amasis MT Pro Medium" panose="020B0604020202020204" pitchFamily="18" charset="0"/>
              <a:cs typeface="Aharoni" panose="020B0604020202020204" pitchFamily="2" charset="-79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58CF4C-A432-2C0B-CFDF-547C5660D02F}"/>
              </a:ext>
            </a:extLst>
          </p:cNvPr>
          <p:cNvSpPr/>
          <p:nvPr/>
        </p:nvSpPr>
        <p:spPr>
          <a:xfrm>
            <a:off x="5382136" y="3308360"/>
            <a:ext cx="1296144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Amasis MT Pro Medium" panose="020B0604020202020204" pitchFamily="18" charset="0"/>
                <a:cs typeface="Aharoni" panose="020B0604020202020204" pitchFamily="2" charset="-79"/>
              </a:rPr>
              <a:t>CUSTOMER</a:t>
            </a:r>
            <a:endParaRPr lang="ko-KR" altLang="en-US" sz="1400" dirty="0">
              <a:latin typeface="Amasis MT Pro Medium" panose="020B0604020202020204" pitchFamily="18" charset="0"/>
              <a:cs typeface="Aharoni" panose="020B0604020202020204" pitchFamily="2" charset="-79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38FBEBE1-C6D5-4F76-646B-2FF1B49BCFEB}"/>
              </a:ext>
            </a:extLst>
          </p:cNvPr>
          <p:cNvSpPr/>
          <p:nvPr/>
        </p:nvSpPr>
        <p:spPr>
          <a:xfrm>
            <a:off x="917638" y="2372256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u="sng" dirty="0">
                <a:solidFill>
                  <a:schemeClr val="tx1"/>
                </a:solidFill>
                <a:latin typeface="Amasis MT Pro Medium" panose="02040604050005020304" pitchFamily="18" charset="0"/>
              </a:rPr>
              <a:t>ID</a:t>
            </a:r>
            <a:endParaRPr lang="ko-KR" altLang="en-US" u="sng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2667BE9-0BD3-3D47-3917-E82694843CFC}"/>
              </a:ext>
            </a:extLst>
          </p:cNvPr>
          <p:cNvSpPr/>
          <p:nvPr/>
        </p:nvSpPr>
        <p:spPr>
          <a:xfrm>
            <a:off x="1925750" y="2378949"/>
            <a:ext cx="936104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Name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329630B-9DD9-45C3-FFB8-9CF256191C5D}"/>
              </a:ext>
            </a:extLst>
          </p:cNvPr>
          <p:cNvSpPr/>
          <p:nvPr/>
        </p:nvSpPr>
        <p:spPr>
          <a:xfrm>
            <a:off x="2933862" y="2385642"/>
            <a:ext cx="129614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Address</a:t>
            </a:r>
            <a:endParaRPr lang="ko-KR" altLang="en-US" sz="1400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9692EED-E078-986E-AE7A-37E1269234A9}"/>
              </a:ext>
            </a:extLst>
          </p:cNvPr>
          <p:cNvCxnSpPr>
            <a:cxnSpLocks/>
            <a:stCxn id="6" idx="4"/>
          </p:cNvCxnSpPr>
          <p:nvPr/>
        </p:nvCxnSpPr>
        <p:spPr>
          <a:xfrm>
            <a:off x="1385690" y="2660288"/>
            <a:ext cx="654548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8098203-726B-7E81-CD46-25287C1CA137}"/>
              </a:ext>
            </a:extLst>
          </p:cNvPr>
          <p:cNvCxnSpPr>
            <a:cxnSpLocks/>
            <a:stCxn id="7" idx="4"/>
            <a:endCxn id="4" idx="0"/>
          </p:cNvCxnSpPr>
          <p:nvPr/>
        </p:nvCxnSpPr>
        <p:spPr>
          <a:xfrm flipH="1">
            <a:off x="2217020" y="2666981"/>
            <a:ext cx="176782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1EE49941-0E23-82FB-838C-5C7EA8051C7A}"/>
              </a:ext>
            </a:extLst>
          </p:cNvPr>
          <p:cNvCxnSpPr>
            <a:cxnSpLocks/>
            <a:stCxn id="8" idx="4"/>
          </p:cNvCxnSpPr>
          <p:nvPr/>
        </p:nvCxnSpPr>
        <p:spPr>
          <a:xfrm flipH="1">
            <a:off x="2393802" y="2673674"/>
            <a:ext cx="1188132" cy="562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039D1BAC-3E2E-1ED3-DAB5-B97AB7307BFD}"/>
              </a:ext>
            </a:extLst>
          </p:cNvPr>
          <p:cNvSpPr/>
          <p:nvPr/>
        </p:nvSpPr>
        <p:spPr>
          <a:xfrm>
            <a:off x="4770068" y="2430878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u="sng" dirty="0">
                <a:solidFill>
                  <a:schemeClr val="tx1"/>
                </a:solidFill>
                <a:latin typeface="Amasis MT Pro Medium" panose="02040604050005020304" pitchFamily="18" charset="0"/>
              </a:rPr>
              <a:t>ID</a:t>
            </a:r>
            <a:endParaRPr lang="ko-KR" altLang="en-US" u="sng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AE431892-231D-4A47-84F4-804BF5DADF5E}"/>
              </a:ext>
            </a:extLst>
          </p:cNvPr>
          <p:cNvSpPr/>
          <p:nvPr/>
        </p:nvSpPr>
        <p:spPr>
          <a:xfrm>
            <a:off x="5778180" y="2437571"/>
            <a:ext cx="936104" cy="288032"/>
          </a:xfrm>
          <a:prstGeom prst="ellipse">
            <a:avLst/>
          </a:prstGeom>
          <a:solidFill>
            <a:srgbClr val="FF6699"/>
          </a:solidFill>
          <a:ln cmpd="db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Name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D7442D6-CA05-E52E-AE13-654CBCC031E6}"/>
              </a:ext>
            </a:extLst>
          </p:cNvPr>
          <p:cNvSpPr/>
          <p:nvPr/>
        </p:nvSpPr>
        <p:spPr>
          <a:xfrm>
            <a:off x="6786292" y="2444264"/>
            <a:ext cx="129614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Address</a:t>
            </a:r>
            <a:endParaRPr lang="ko-KR" altLang="en-US" sz="1400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5627A99-494A-A1AE-C8AA-2DB4A105F06B}"/>
              </a:ext>
            </a:extLst>
          </p:cNvPr>
          <p:cNvCxnSpPr>
            <a:cxnSpLocks/>
            <a:stCxn id="18" idx="4"/>
          </p:cNvCxnSpPr>
          <p:nvPr/>
        </p:nvCxnSpPr>
        <p:spPr>
          <a:xfrm>
            <a:off x="5238120" y="2718910"/>
            <a:ext cx="654548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15113309-4C1A-C185-892F-6ECA867F084C}"/>
              </a:ext>
            </a:extLst>
          </p:cNvPr>
          <p:cNvCxnSpPr>
            <a:cxnSpLocks/>
            <a:stCxn id="19" idx="4"/>
          </p:cNvCxnSpPr>
          <p:nvPr/>
        </p:nvCxnSpPr>
        <p:spPr>
          <a:xfrm flipH="1">
            <a:off x="6069450" y="2725603"/>
            <a:ext cx="176782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DB1D244C-1190-D9DE-0468-8CC5E97FB4E9}"/>
              </a:ext>
            </a:extLst>
          </p:cNvPr>
          <p:cNvCxnSpPr>
            <a:cxnSpLocks/>
            <a:stCxn id="20" idx="4"/>
          </p:cNvCxnSpPr>
          <p:nvPr/>
        </p:nvCxnSpPr>
        <p:spPr>
          <a:xfrm flipH="1">
            <a:off x="6246232" y="2732296"/>
            <a:ext cx="1188132" cy="562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98A4044-A3AF-F425-E266-23E9E9198461}"/>
              </a:ext>
            </a:extLst>
          </p:cNvPr>
          <p:cNvGrpSpPr/>
          <p:nvPr/>
        </p:nvGrpSpPr>
        <p:grpSpPr>
          <a:xfrm>
            <a:off x="899592" y="4608502"/>
            <a:ext cx="7533480" cy="1701520"/>
            <a:chOff x="1142976" y="1741048"/>
            <a:chExt cx="7560840" cy="3331026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62200AC4-F339-F732-7983-7F0CBA8ED62A}"/>
                </a:ext>
              </a:extLst>
            </p:cNvPr>
            <p:cNvGrpSpPr/>
            <p:nvPr/>
          </p:nvGrpSpPr>
          <p:grpSpPr>
            <a:xfrm>
              <a:off x="1142976" y="2112963"/>
              <a:ext cx="7560840" cy="2959111"/>
              <a:chOff x="1187624" y="2112963"/>
              <a:chExt cx="7154689" cy="2857500"/>
            </a:xfrm>
          </p:grpSpPr>
          <p:sp>
            <p:nvSpPr>
              <p:cNvPr id="39" name="AutoShape 81">
                <a:extLst>
                  <a:ext uri="{FF2B5EF4-FFF2-40B4-BE49-F238E27FC236}">
                    <a16:creationId xmlns:a16="http://schemas.microsoft.com/office/drawing/2014/main" id="{CABAE9F4-DEEF-5079-1AAB-A1E4728A064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89038" y="2112963"/>
                <a:ext cx="7153275" cy="2857500"/>
              </a:xfrm>
              <a:prstGeom prst="roundRect">
                <a:avLst>
                  <a:gd name="adj" fmla="val 17509"/>
                </a:avLst>
              </a:prstGeom>
              <a:gradFill rotWithShape="1">
                <a:gsLst>
                  <a:gs pos="0">
                    <a:srgbClr val="C16237"/>
                  </a:gs>
                  <a:gs pos="100000">
                    <a:srgbClr val="AB4E47"/>
                  </a:gs>
                </a:gsLst>
                <a:lin ang="27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0" name="AutoShape 82">
                <a:extLst>
                  <a:ext uri="{FF2B5EF4-FFF2-40B4-BE49-F238E27FC236}">
                    <a16:creationId xmlns:a16="http://schemas.microsoft.com/office/drawing/2014/main" id="{5098CFCE-15DD-F880-6BA9-8CBD1EAFD04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00163" y="2120900"/>
                <a:ext cx="6937375" cy="2803525"/>
              </a:xfrm>
              <a:prstGeom prst="roundRect">
                <a:avLst>
                  <a:gd name="adj" fmla="val 16667"/>
                </a:avLst>
              </a:prstGeom>
              <a:solidFill>
                <a:srgbClr val="E98B65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1" name="AutoShape 83">
                <a:extLst>
                  <a:ext uri="{FF2B5EF4-FFF2-40B4-BE49-F238E27FC236}">
                    <a16:creationId xmlns:a16="http://schemas.microsoft.com/office/drawing/2014/main" id="{9F6B6192-C90F-ECA6-D763-9EEFC6BB697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57313" y="4184650"/>
                <a:ext cx="6843712" cy="70961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E98B65"/>
                  </a:gs>
                  <a:gs pos="100000">
                    <a:srgbClr val="F2BCA6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2" name="AutoShape 84">
                <a:extLst>
                  <a:ext uri="{FF2B5EF4-FFF2-40B4-BE49-F238E27FC236}">
                    <a16:creationId xmlns:a16="http://schemas.microsoft.com/office/drawing/2014/main" id="{16950B96-FD91-2BB4-2F72-59E543DB421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57313" y="2143125"/>
                <a:ext cx="6843712" cy="70802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8D8CC"/>
                  </a:gs>
                  <a:gs pos="100000">
                    <a:srgbClr val="E98B65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3" name="Text Box 92">
                <a:extLst>
                  <a:ext uri="{FF2B5EF4-FFF2-40B4-BE49-F238E27FC236}">
                    <a16:creationId xmlns:a16="http://schemas.microsoft.com/office/drawing/2014/main" id="{7EDF8021-AC6D-0494-FFAC-6C3380FF760D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1187624" y="2702473"/>
                <a:ext cx="6843734" cy="98912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514350" indent="-514350"/>
                <a:r>
                  <a:rPr lang="en-US" altLang="ko-KR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  Name</a:t>
                </a:r>
                <a:r>
                  <a:rPr lang="ko-KR" altLang="en-US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은 </a:t>
                </a:r>
                <a:r>
                  <a:rPr lang="ko-KR" altLang="en-US" sz="2800" dirty="0" err="1">
                    <a:solidFill>
                      <a:srgbClr val="FF0000"/>
                    </a:solidFill>
                    <a:latin typeface="HY동녘M" pitchFamily="18" charset="-127"/>
                    <a:ea typeface="HY동녘M" pitchFamily="18" charset="-127"/>
                  </a:rPr>
                  <a:t>단일값</a:t>
                </a:r>
                <a:r>
                  <a:rPr lang="ko-KR" altLang="en-US" sz="2800" dirty="0" err="1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으로</a:t>
                </a:r>
                <a:r>
                  <a:rPr lang="en-US" altLang="ko-KR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? </a:t>
                </a:r>
                <a:r>
                  <a:rPr lang="ko-KR" altLang="en-US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아니면 </a:t>
                </a:r>
                <a:r>
                  <a:rPr lang="ko-KR" altLang="en-US" sz="2800" dirty="0" err="1">
                    <a:solidFill>
                      <a:srgbClr val="FF0000"/>
                    </a:solidFill>
                    <a:latin typeface="HY동녘M" pitchFamily="18" charset="-127"/>
                    <a:ea typeface="HY동녘M" pitchFamily="18" charset="-127"/>
                  </a:rPr>
                  <a:t>다치</a:t>
                </a:r>
                <a:r>
                  <a:rPr lang="ko-KR" altLang="en-US" sz="2800" dirty="0" err="1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로</a:t>
                </a:r>
                <a:r>
                  <a:rPr lang="en-US" altLang="ko-KR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?</a:t>
                </a:r>
              </a:p>
            </p:txBody>
          </p:sp>
        </p:grpSp>
        <p:grpSp>
          <p:nvGrpSpPr>
            <p:cNvPr id="44" name="Group 85">
              <a:extLst>
                <a:ext uri="{FF2B5EF4-FFF2-40B4-BE49-F238E27FC236}">
                  <a16:creationId xmlns:a16="http://schemas.microsoft.com/office/drawing/2014/main" id="{9940A5E3-4B70-4EAD-BDC5-8FE17E01CD1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09877" y="1804988"/>
              <a:ext cx="785813" cy="642937"/>
              <a:chOff x="1289" y="582"/>
              <a:chExt cx="668" cy="668"/>
            </a:xfrm>
          </p:grpSpPr>
          <p:sp>
            <p:nvSpPr>
              <p:cNvPr id="45" name="Oval 86">
                <a:extLst>
                  <a:ext uri="{FF2B5EF4-FFF2-40B4-BE49-F238E27FC236}">
                    <a16:creationId xmlns:a16="http://schemas.microsoft.com/office/drawing/2014/main" id="{32D87E75-3C9A-E26C-876D-2E75B87395A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89" y="582"/>
                <a:ext cx="668" cy="668"/>
              </a:xfrm>
              <a:prstGeom prst="ellipse">
                <a:avLst/>
              </a:prstGeom>
              <a:solidFill>
                <a:srgbClr val="333333"/>
              </a:solidFill>
              <a:ln w="38100" algn="ctr">
                <a:noFill/>
                <a:round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endParaRPr lang="ko-KR" altLang="en-US"/>
              </a:p>
            </p:txBody>
          </p:sp>
          <p:sp>
            <p:nvSpPr>
              <p:cNvPr id="46" name="Oval 87">
                <a:extLst>
                  <a:ext uri="{FF2B5EF4-FFF2-40B4-BE49-F238E27FC236}">
                    <a16:creationId xmlns:a16="http://schemas.microsoft.com/office/drawing/2014/main" id="{15E48BE0-67B8-A214-27D1-7DBB0EF4E33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96" y="587"/>
                <a:ext cx="646" cy="647"/>
              </a:xfrm>
              <a:prstGeom prst="ellipse">
                <a:avLst/>
              </a:prstGeom>
              <a:gradFill rotWithShape="1">
                <a:gsLst>
                  <a:gs pos="0">
                    <a:srgbClr val="636869"/>
                  </a:gs>
                  <a:gs pos="100000">
                    <a:srgbClr val="D6E1E2"/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  <p:sp>
            <p:nvSpPr>
              <p:cNvPr id="47" name="Oval 88">
                <a:extLst>
                  <a:ext uri="{FF2B5EF4-FFF2-40B4-BE49-F238E27FC236}">
                    <a16:creationId xmlns:a16="http://schemas.microsoft.com/office/drawing/2014/main" id="{A569C0D3-9098-6C67-10E2-B784B263A86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04" y="591"/>
                <a:ext cx="631" cy="63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F1F5F5"/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  <p:sp>
            <p:nvSpPr>
              <p:cNvPr id="48" name="Oval 89">
                <a:extLst>
                  <a:ext uri="{FF2B5EF4-FFF2-40B4-BE49-F238E27FC236}">
                    <a16:creationId xmlns:a16="http://schemas.microsoft.com/office/drawing/2014/main" id="{5EB04C35-3A12-50D8-DD2A-39C6DC6203C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11" y="597"/>
                <a:ext cx="600" cy="589"/>
              </a:xfrm>
              <a:prstGeom prst="ellipse">
                <a:avLst/>
              </a:prstGeom>
              <a:gradFill rotWithShape="1">
                <a:gsLst>
                  <a:gs pos="0">
                    <a:srgbClr val="AAB2B3"/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  <p:sp>
            <p:nvSpPr>
              <p:cNvPr id="49" name="Oval 90">
                <a:extLst>
                  <a:ext uri="{FF2B5EF4-FFF2-40B4-BE49-F238E27FC236}">
                    <a16:creationId xmlns:a16="http://schemas.microsoft.com/office/drawing/2014/main" id="{BB59B912-1578-4F19-CB92-D4549E71AA2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46" y="613"/>
                <a:ext cx="533" cy="479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D6E1E2">
                      <a:alpha val="37999"/>
                    </a:srgbClr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</p:grpSp>
        <p:sp>
          <p:nvSpPr>
            <p:cNvPr id="50" name="TextBox 18">
              <a:extLst>
                <a:ext uri="{FF2B5EF4-FFF2-40B4-BE49-F238E27FC236}">
                  <a16:creationId xmlns:a16="http://schemas.microsoft.com/office/drawing/2014/main" id="{5A8BC9E6-90F8-8FDC-B4ED-F4A3096DD2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372" y="1741048"/>
              <a:ext cx="330131" cy="7832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000" b="1" dirty="0">
                  <a:latin typeface="HY동녘B" pitchFamily="18" charset="-127"/>
                  <a:ea typeface="HY동녘B" pitchFamily="18" charset="-127"/>
                </a:rPr>
                <a:t>?</a:t>
              </a:r>
              <a:endParaRPr lang="ko-KR" altLang="en-US" sz="2000" b="1" dirty="0">
                <a:latin typeface="HY동녘B" pitchFamily="18" charset="-127"/>
                <a:ea typeface="HY동녘B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809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268"/>
    </mc:Choice>
    <mc:Fallback xmlns="">
      <p:transition spd="slow" advTm="15026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>
            <a:extLst>
              <a:ext uri="{FF2B5EF4-FFF2-40B4-BE49-F238E27FC236}">
                <a16:creationId xmlns:a16="http://schemas.microsoft.com/office/drawing/2014/main" id="{296B360F-97B4-5DFA-E31B-0DC2C1B2B5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341438"/>
            <a:ext cx="8458200" cy="4902200"/>
          </a:xfrm>
        </p:spPr>
        <p:txBody>
          <a:bodyPr/>
          <a:lstStyle/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altLang="ko-KR" sz="2000" b="1">
                <a:latin typeface="신명조" charset="-127"/>
                <a:ea typeface="신명조" charset="-127"/>
              </a:rPr>
              <a:t> </a:t>
            </a:r>
            <a:r>
              <a:rPr lang="ko-KR" altLang="en-US" sz="2000" b="1"/>
              <a:t>다른 애트리뷰트와 독립적으로 존재하는 애트리뷰트</a:t>
            </a:r>
            <a:endParaRPr lang="en-US" altLang="ko-KR" sz="2000" b="1"/>
          </a:p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altLang="ko-KR" sz="2000" b="1">
                <a:latin typeface="HY동녘M" panose="02030600000101010101" pitchFamily="18" charset="-127"/>
              </a:rPr>
              <a:t>ER </a:t>
            </a:r>
            <a:r>
              <a:rPr lang="ko-KR" altLang="en-US" sz="2000" b="1">
                <a:latin typeface="HY동녘M" panose="02030600000101010101" pitchFamily="18" charset="-127"/>
              </a:rPr>
              <a:t>다이어그램에서 단순 애트리뷰트와 동일하게 표현됨</a:t>
            </a:r>
            <a:endParaRPr lang="en-US" altLang="ko-KR" sz="2000" b="1">
              <a:latin typeface="HY동녘M" panose="02030600000101010101" pitchFamily="18" charset="-127"/>
            </a:endParaRPr>
          </a:p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ko-KR" altLang="en-US" sz="2000" b="1">
                <a:latin typeface="HY동녘M" panose="02030600000101010101" pitchFamily="18" charset="-127"/>
              </a:rPr>
              <a:t>대부분의 애트리뷰트는 저장된 애트리뷰트</a:t>
            </a:r>
          </a:p>
          <a:p>
            <a:pPr lvl="1" algn="just"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ko-KR" altLang="en-US" sz="2000" b="1"/>
              <a:t>예</a:t>
            </a:r>
            <a:r>
              <a:rPr lang="en-US" altLang="ko-KR" sz="2000" b="1"/>
              <a:t>: </a:t>
            </a:r>
            <a:r>
              <a:rPr lang="ko-KR" altLang="en-US" sz="2000" b="1"/>
              <a:t>사원 엔티티 타입에서 사원이름</a:t>
            </a:r>
            <a:r>
              <a:rPr lang="en-US" altLang="ko-KR" sz="2000" b="1"/>
              <a:t>, </a:t>
            </a:r>
            <a:r>
              <a:rPr lang="ko-KR" altLang="en-US" sz="2000" b="1"/>
              <a:t>급여는 다른 애트리뷰트와 독립적으로 존재함</a:t>
            </a:r>
          </a:p>
          <a:p>
            <a:pPr lvl="1" algn="just"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ko-KR" sz="2000" b="1"/>
          </a:p>
        </p:txBody>
      </p:sp>
      <p:sp>
        <p:nvSpPr>
          <p:cNvPr id="17411" name="제목 1">
            <a:extLst>
              <a:ext uri="{FF2B5EF4-FFF2-40B4-BE49-F238E27FC236}">
                <a16:creationId xmlns:a16="http://schemas.microsoft.com/office/drawing/2014/main" id="{E559BEC5-1026-38D1-2756-7F50E6F34A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저장된 애트리뷰트</a:t>
            </a:r>
          </a:p>
        </p:txBody>
      </p:sp>
    </p:spTree>
  </p:cSld>
  <p:clrMapOvr>
    <a:masterClrMapping/>
  </p:clrMapOvr>
  <p:transition spd="slow" advTm="53808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>
            <a:extLst>
              <a:ext uri="{FF2B5EF4-FFF2-40B4-BE49-F238E27FC236}">
                <a16:creationId xmlns:a16="http://schemas.microsoft.com/office/drawing/2014/main" id="{6CE1FC06-34EC-1376-648F-23366200AA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3850" y="1341438"/>
            <a:ext cx="8458200" cy="4902200"/>
          </a:xfrm>
        </p:spPr>
        <p:txBody>
          <a:bodyPr/>
          <a:lstStyle/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ko-KR" altLang="en-US" sz="2000" b="1">
                <a:latin typeface="HY동녘M" panose="02030600000101010101" pitchFamily="18" charset="-127"/>
              </a:rPr>
              <a:t>다른 애트리뷰트의 값으로부터 얻어진 애트리뷰트</a:t>
            </a:r>
            <a:endParaRPr lang="en-US" altLang="ko-KR" sz="2000" b="1">
              <a:latin typeface="HY동녘M" panose="02030600000101010101" pitchFamily="18" charset="-127"/>
            </a:endParaRPr>
          </a:p>
          <a:p>
            <a:pPr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altLang="ko-KR" sz="2000" b="1">
                <a:latin typeface="HY동녘M" panose="02030600000101010101" pitchFamily="18" charset="-127"/>
              </a:rPr>
              <a:t>ER </a:t>
            </a:r>
            <a:r>
              <a:rPr lang="ko-KR" altLang="en-US" sz="2000" b="1">
                <a:latin typeface="HY동녘M" panose="02030600000101010101" pitchFamily="18" charset="-127"/>
              </a:rPr>
              <a:t>다이어그램에서 점선 타원으로 표현함</a:t>
            </a:r>
          </a:p>
          <a:p>
            <a:pPr lvl="1" algn="just">
              <a:lnSpc>
                <a:spcPct val="14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en-US" altLang="ko-KR" sz="2000" b="1"/>
          </a:p>
        </p:txBody>
      </p:sp>
      <p:graphicFrame>
        <p:nvGraphicFramePr>
          <p:cNvPr id="19459" name="Object 2">
            <a:extLst>
              <a:ext uri="{FF2B5EF4-FFF2-40B4-BE49-F238E27FC236}">
                <a16:creationId xmlns:a16="http://schemas.microsoft.com/office/drawing/2014/main" id="{85629AB8-823B-E6F3-A82E-5A64A045F3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85875" y="2786063"/>
          <a:ext cx="6721475" cy="311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2907937" imgH="1345557" progId="Photoshop.Image.7">
                  <p:embed/>
                </p:oleObj>
              </mc:Choice>
              <mc:Fallback>
                <p:oleObj name="Image" r:id="rId3" imgW="2907937" imgH="1345557" progId="Photoshop.Image.7">
                  <p:embed/>
                  <p:pic>
                    <p:nvPicPr>
                      <p:cNvPr id="19459" name="Object 2">
                        <a:extLst>
                          <a:ext uri="{FF2B5EF4-FFF2-40B4-BE49-F238E27FC236}">
                            <a16:creationId xmlns:a16="http://schemas.microsoft.com/office/drawing/2014/main" id="{85629AB8-823B-E6F3-A82E-5A64A045F3A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5875" y="2786063"/>
                        <a:ext cx="6721475" cy="311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60" name="제목 1">
            <a:extLst>
              <a:ext uri="{FF2B5EF4-FFF2-40B4-BE49-F238E27FC236}">
                <a16:creationId xmlns:a16="http://schemas.microsoft.com/office/drawing/2014/main" id="{D0F55451-5C2B-1C66-620A-A0E6CAB039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유도된 애트리뷰트</a:t>
            </a:r>
          </a:p>
        </p:txBody>
      </p:sp>
    </p:spTree>
  </p:cSld>
  <p:clrMapOvr>
    <a:masterClrMapping/>
  </p:clrMapOvr>
  <p:transition spd="slow" advTm="66729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857250" y="1785938"/>
            <a:ext cx="5318125" cy="798512"/>
            <a:chOff x="744" y="1484"/>
            <a:chExt cx="3350" cy="503"/>
          </a:xfrm>
        </p:grpSpPr>
        <p:sp>
          <p:nvSpPr>
            <p:cNvPr id="7181" name="Text Box 4"/>
            <p:cNvSpPr txBox="1">
              <a:spLocks noChangeArrowheads="1"/>
            </p:cNvSpPr>
            <p:nvPr/>
          </p:nvSpPr>
          <p:spPr bwMode="auto">
            <a:xfrm>
              <a:off x="1338" y="1515"/>
              <a:ext cx="2756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데이타베이스 설계의 개요</a:t>
              </a:r>
            </a:p>
          </p:txBody>
        </p:sp>
        <p:pic>
          <p:nvPicPr>
            <p:cNvPr id="7182" name="Picture 5" descr="Aqu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4" y="1484"/>
              <a:ext cx="503" cy="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Text Box 6"/>
            <p:cNvSpPr txBox="1">
              <a:spLocks noChangeArrowheads="1"/>
            </p:cNvSpPr>
            <p:nvPr/>
          </p:nvSpPr>
          <p:spPr bwMode="auto">
            <a:xfrm>
              <a:off x="884" y="1525"/>
              <a:ext cx="217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lang="en-US" altLang="ko-KR" sz="2800" b="1">
                  <a:effectLst>
                    <a:outerShdw blurRad="38100" dist="38100" dir="2700000" algn="tl">
                      <a:srgbClr val="C0C0C0"/>
                    </a:outerShdw>
                  </a:effectLst>
                  <a:latin typeface="HY견명조" panose="02030600000101010101" pitchFamily="18" charset="-127"/>
                  <a:ea typeface="HY견명조" panose="02030600000101010101" pitchFamily="18" charset="-127"/>
                </a:rPr>
                <a:t>I</a:t>
              </a:r>
            </a:p>
          </p:txBody>
        </p:sp>
      </p:grpSp>
      <p:grpSp>
        <p:nvGrpSpPr>
          <p:cNvPr id="3" name="Group 12"/>
          <p:cNvGrpSpPr>
            <a:grpSpLocks/>
          </p:cNvGrpSpPr>
          <p:nvPr/>
        </p:nvGrpSpPr>
        <p:grpSpPr bwMode="auto">
          <a:xfrm>
            <a:off x="1785938" y="2857500"/>
            <a:ext cx="3484562" cy="798513"/>
            <a:chOff x="1606" y="2383"/>
            <a:chExt cx="2195" cy="503"/>
          </a:xfrm>
        </p:grpSpPr>
        <p:sp>
          <p:nvSpPr>
            <p:cNvPr id="7178" name="Text Box 13"/>
            <p:cNvSpPr txBox="1">
              <a:spLocks noChangeArrowheads="1"/>
            </p:cNvSpPr>
            <p:nvPr/>
          </p:nvSpPr>
          <p:spPr bwMode="auto">
            <a:xfrm>
              <a:off x="2154" y="2423"/>
              <a:ext cx="1647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ER </a:t>
              </a:r>
              <a:r>
                <a:rPr lang="ko-KR" altLang="en-US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모델의 개념</a:t>
              </a:r>
            </a:p>
          </p:txBody>
        </p:sp>
        <p:pic>
          <p:nvPicPr>
            <p:cNvPr id="7179" name="Picture 14" descr="Aqu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6" y="2383"/>
              <a:ext cx="503" cy="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Text Box 15"/>
            <p:cNvSpPr txBox="1">
              <a:spLocks noChangeArrowheads="1"/>
            </p:cNvSpPr>
            <p:nvPr/>
          </p:nvSpPr>
          <p:spPr bwMode="auto">
            <a:xfrm>
              <a:off x="1700" y="2432"/>
              <a:ext cx="367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1" latinLnBrk="1" hangingPunct="1">
                <a:defRPr/>
              </a:pPr>
              <a:r>
                <a:rPr lang="en-US" altLang="ko-KR" sz="28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HY견명조" pitchFamily="18" charset="-127"/>
                  <a:ea typeface="HY견명조" pitchFamily="18" charset="-127"/>
                </a:rPr>
                <a:t>II</a:t>
              </a:r>
            </a:p>
          </p:txBody>
        </p:sp>
      </p:grp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1042988" y="260350"/>
            <a:ext cx="4029075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ko-KR" sz="6600" b="1">
                <a:latin typeface="Tahoma" panose="020B0604030504040204" pitchFamily="34" charset="0"/>
                <a:ea typeface="굴림" panose="020B0600000101010101" pitchFamily="50" charset="-127"/>
              </a:rPr>
              <a:t>Contents</a:t>
            </a:r>
          </a:p>
        </p:txBody>
      </p:sp>
      <p:grpSp>
        <p:nvGrpSpPr>
          <p:cNvPr id="4" name="Group 21"/>
          <p:cNvGrpSpPr>
            <a:grpSpLocks/>
          </p:cNvGrpSpPr>
          <p:nvPr/>
        </p:nvGrpSpPr>
        <p:grpSpPr bwMode="auto">
          <a:xfrm>
            <a:off x="2786063" y="4143375"/>
            <a:ext cx="3430587" cy="798513"/>
            <a:chOff x="1791" y="3475"/>
            <a:chExt cx="2161" cy="503"/>
          </a:xfrm>
        </p:grpSpPr>
        <p:sp>
          <p:nvSpPr>
            <p:cNvPr id="7175" name="Text Box 22"/>
            <p:cNvSpPr txBox="1">
              <a:spLocks noChangeArrowheads="1"/>
            </p:cNvSpPr>
            <p:nvPr/>
          </p:nvSpPr>
          <p:spPr bwMode="auto">
            <a:xfrm>
              <a:off x="2381" y="3511"/>
              <a:ext cx="1571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ER </a:t>
              </a:r>
              <a:r>
                <a:rPr lang="ko-KR" altLang="en-US">
                  <a:solidFill>
                    <a:srgbClr val="000000"/>
                  </a:solidFill>
                  <a:latin typeface="HY울릉도M" pitchFamily="18" charset="-127"/>
                  <a:ea typeface="HY울릉도M" pitchFamily="18" charset="-127"/>
                </a:rPr>
                <a:t>다이어그램</a:t>
              </a:r>
            </a:p>
          </p:txBody>
        </p:sp>
        <p:pic>
          <p:nvPicPr>
            <p:cNvPr id="7176" name="Picture 23" descr="Aqua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1" y="3475"/>
              <a:ext cx="503" cy="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Text Box 24"/>
            <p:cNvSpPr txBox="1">
              <a:spLocks noChangeArrowheads="1"/>
            </p:cNvSpPr>
            <p:nvPr/>
          </p:nvSpPr>
          <p:spPr bwMode="auto">
            <a:xfrm>
              <a:off x="1791" y="3521"/>
              <a:ext cx="499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 anchorCtr="1">
              <a:spAutoFit/>
            </a:bodyPr>
            <a:lstStyle/>
            <a:p>
              <a:pPr algn="ctr" eaLnBrk="1" latinLnBrk="1" hangingPunct="1">
                <a:defRPr/>
              </a:pPr>
              <a:r>
                <a:rPr lang="en-US" altLang="ko-KR" sz="28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HY견명조" pitchFamily="18" charset="-127"/>
                  <a:ea typeface="HY견명조" pitchFamily="18" charset="-127"/>
                </a:rPr>
                <a:t>III</a:t>
              </a:r>
            </a:p>
          </p:txBody>
        </p:sp>
      </p:grpSp>
      <p:sp>
        <p:nvSpPr>
          <p:cNvPr id="7174" name="WordArt 25"/>
          <p:cNvSpPr>
            <a:spLocks noChangeArrowheads="1" noChangeShapeType="1" noTextEdit="1"/>
          </p:cNvSpPr>
          <p:nvPr/>
        </p:nvSpPr>
        <p:spPr bwMode="auto">
          <a:xfrm>
            <a:off x="1152525" y="514350"/>
            <a:ext cx="3714750" cy="6429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ko-KR" sz="2000" b="1" kern="10">
                <a:ln w="19050">
                  <a:solidFill>
                    <a:srgbClr val="EAEAEA">
                      <a:alpha val="50195"/>
                    </a:srgbClr>
                  </a:solidFill>
                  <a:round/>
                  <a:headEnd/>
                  <a:tailEnd/>
                </a:ln>
                <a:noFill/>
                <a:effectLst>
                  <a:outerShdw dist="35921" dir="2700000" algn="ctr" rotWithShape="0">
                    <a:schemeClr val="bg2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Contents</a:t>
            </a:r>
            <a:endParaRPr lang="ko-KR" altLang="en-US" sz="2000" b="1" kern="10">
              <a:ln w="19050">
                <a:solidFill>
                  <a:srgbClr val="EAEAEA">
                    <a:alpha val="50195"/>
                  </a:srgbClr>
                </a:solidFill>
                <a:round/>
                <a:headEnd/>
                <a:tailEnd/>
              </a:ln>
              <a:noFill/>
              <a:effectLst>
                <a:outerShdw dist="35921" dir="2700000" algn="ctr" rotWithShape="0">
                  <a:schemeClr val="bg2"/>
                </a:outerShdw>
              </a:effectLst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463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82"/>
    </mc:Choice>
    <mc:Fallback xmlns="">
      <p:transition spd="slow" advTm="34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18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136FFE-017D-735D-09CE-457FAF3DA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저장된 </a:t>
            </a:r>
            <a:r>
              <a:rPr lang="en-US" altLang="ko-KR" dirty="0"/>
              <a:t>vs </a:t>
            </a:r>
            <a:r>
              <a:rPr lang="ko-KR" altLang="en-US" dirty="0"/>
              <a:t>유도된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5FD6FFB-B485-C040-8651-932036DB97F7}"/>
              </a:ext>
            </a:extLst>
          </p:cNvPr>
          <p:cNvSpPr/>
          <p:nvPr/>
        </p:nvSpPr>
        <p:spPr>
          <a:xfrm>
            <a:off x="1568948" y="3236352"/>
            <a:ext cx="1296144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Amasis MT Pro Medium" panose="020B0604020202020204" pitchFamily="18" charset="0"/>
                <a:cs typeface="Aharoni" panose="020B0604020202020204" pitchFamily="2" charset="-79"/>
              </a:rPr>
              <a:t>CUSTOMER</a:t>
            </a:r>
            <a:endParaRPr lang="ko-KR" altLang="en-US" sz="1400" dirty="0">
              <a:latin typeface="Amasis MT Pro Medium" panose="020B0604020202020204" pitchFamily="18" charset="0"/>
              <a:cs typeface="Aharoni" panose="020B0604020202020204" pitchFamily="2" charset="-79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58CF4C-A432-2C0B-CFDF-547C5660D02F}"/>
              </a:ext>
            </a:extLst>
          </p:cNvPr>
          <p:cNvSpPr/>
          <p:nvPr/>
        </p:nvSpPr>
        <p:spPr>
          <a:xfrm>
            <a:off x="5382136" y="3308360"/>
            <a:ext cx="1296144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Amasis MT Pro Medium" panose="020B0604020202020204" pitchFamily="18" charset="0"/>
                <a:cs typeface="Aharoni" panose="020B0604020202020204" pitchFamily="2" charset="-79"/>
              </a:rPr>
              <a:t>CUSTOMER</a:t>
            </a:r>
            <a:endParaRPr lang="ko-KR" altLang="en-US" sz="1400" dirty="0">
              <a:latin typeface="Amasis MT Pro Medium" panose="020B0604020202020204" pitchFamily="18" charset="0"/>
              <a:cs typeface="Aharoni" panose="020B0604020202020204" pitchFamily="2" charset="-79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38FBEBE1-C6D5-4F76-646B-2FF1B49BCFEB}"/>
              </a:ext>
            </a:extLst>
          </p:cNvPr>
          <p:cNvSpPr/>
          <p:nvPr/>
        </p:nvSpPr>
        <p:spPr>
          <a:xfrm>
            <a:off x="917638" y="2372256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u="sng" dirty="0">
                <a:solidFill>
                  <a:schemeClr val="tx1"/>
                </a:solidFill>
                <a:latin typeface="Amasis MT Pro Medium" panose="02040604050005020304" pitchFamily="18" charset="0"/>
              </a:rPr>
              <a:t>ID</a:t>
            </a:r>
            <a:endParaRPr lang="ko-KR" altLang="en-US" u="sng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2667BE9-0BD3-3D47-3917-E82694843CFC}"/>
              </a:ext>
            </a:extLst>
          </p:cNvPr>
          <p:cNvSpPr/>
          <p:nvPr/>
        </p:nvSpPr>
        <p:spPr>
          <a:xfrm>
            <a:off x="1925750" y="2378949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Name</a:t>
            </a:r>
            <a:endParaRPr lang="ko-KR" altLang="en-US" sz="1400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329630B-9DD9-45C3-FFB8-9CF256191C5D}"/>
              </a:ext>
            </a:extLst>
          </p:cNvPr>
          <p:cNvSpPr/>
          <p:nvPr/>
        </p:nvSpPr>
        <p:spPr>
          <a:xfrm>
            <a:off x="2933862" y="2385642"/>
            <a:ext cx="129614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Address</a:t>
            </a:r>
            <a:endParaRPr lang="ko-KR" altLang="en-US" sz="1400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9692EED-E078-986E-AE7A-37E1269234A9}"/>
              </a:ext>
            </a:extLst>
          </p:cNvPr>
          <p:cNvCxnSpPr>
            <a:cxnSpLocks/>
            <a:stCxn id="6" idx="4"/>
          </p:cNvCxnSpPr>
          <p:nvPr/>
        </p:nvCxnSpPr>
        <p:spPr>
          <a:xfrm>
            <a:off x="1385690" y="2660288"/>
            <a:ext cx="654548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8098203-726B-7E81-CD46-25287C1CA137}"/>
              </a:ext>
            </a:extLst>
          </p:cNvPr>
          <p:cNvCxnSpPr>
            <a:cxnSpLocks/>
            <a:stCxn id="7" idx="4"/>
            <a:endCxn id="4" idx="0"/>
          </p:cNvCxnSpPr>
          <p:nvPr/>
        </p:nvCxnSpPr>
        <p:spPr>
          <a:xfrm flipH="1">
            <a:off x="2217020" y="2666981"/>
            <a:ext cx="176782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1EE49941-0E23-82FB-838C-5C7EA8051C7A}"/>
              </a:ext>
            </a:extLst>
          </p:cNvPr>
          <p:cNvCxnSpPr>
            <a:cxnSpLocks/>
            <a:stCxn id="8" idx="4"/>
          </p:cNvCxnSpPr>
          <p:nvPr/>
        </p:nvCxnSpPr>
        <p:spPr>
          <a:xfrm flipH="1">
            <a:off x="2393802" y="2673674"/>
            <a:ext cx="1188132" cy="562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039D1BAC-3E2E-1ED3-DAB5-B97AB7307BFD}"/>
              </a:ext>
            </a:extLst>
          </p:cNvPr>
          <p:cNvSpPr/>
          <p:nvPr/>
        </p:nvSpPr>
        <p:spPr>
          <a:xfrm>
            <a:off x="4770068" y="2430878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u="sng" dirty="0">
                <a:solidFill>
                  <a:schemeClr val="tx1"/>
                </a:solidFill>
                <a:latin typeface="Amasis MT Pro Medium" panose="02040604050005020304" pitchFamily="18" charset="0"/>
              </a:rPr>
              <a:t>ID</a:t>
            </a:r>
            <a:endParaRPr lang="ko-KR" altLang="en-US" u="sng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AE431892-231D-4A47-84F4-804BF5DADF5E}"/>
              </a:ext>
            </a:extLst>
          </p:cNvPr>
          <p:cNvSpPr/>
          <p:nvPr/>
        </p:nvSpPr>
        <p:spPr>
          <a:xfrm>
            <a:off x="5778180" y="2437571"/>
            <a:ext cx="93610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Name</a:t>
            </a:r>
            <a:endParaRPr lang="ko-KR" altLang="en-US" sz="1400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D7442D6-CA05-E52E-AE13-654CBCC031E6}"/>
              </a:ext>
            </a:extLst>
          </p:cNvPr>
          <p:cNvSpPr/>
          <p:nvPr/>
        </p:nvSpPr>
        <p:spPr>
          <a:xfrm>
            <a:off x="6786292" y="2444264"/>
            <a:ext cx="1296144" cy="28803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Address</a:t>
            </a:r>
            <a:endParaRPr lang="ko-KR" altLang="en-US" sz="1400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5627A99-494A-A1AE-C8AA-2DB4A105F06B}"/>
              </a:ext>
            </a:extLst>
          </p:cNvPr>
          <p:cNvCxnSpPr>
            <a:cxnSpLocks/>
            <a:stCxn id="18" idx="4"/>
          </p:cNvCxnSpPr>
          <p:nvPr/>
        </p:nvCxnSpPr>
        <p:spPr>
          <a:xfrm>
            <a:off x="5238120" y="2718910"/>
            <a:ext cx="654548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15113309-4C1A-C185-892F-6ECA867F084C}"/>
              </a:ext>
            </a:extLst>
          </p:cNvPr>
          <p:cNvCxnSpPr>
            <a:cxnSpLocks/>
            <a:stCxn id="19" idx="4"/>
          </p:cNvCxnSpPr>
          <p:nvPr/>
        </p:nvCxnSpPr>
        <p:spPr>
          <a:xfrm flipH="1">
            <a:off x="6069450" y="2725603"/>
            <a:ext cx="176782" cy="569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DB1D244C-1190-D9DE-0468-8CC5E97FB4E9}"/>
              </a:ext>
            </a:extLst>
          </p:cNvPr>
          <p:cNvCxnSpPr>
            <a:cxnSpLocks/>
            <a:stCxn id="20" idx="4"/>
          </p:cNvCxnSpPr>
          <p:nvPr/>
        </p:nvCxnSpPr>
        <p:spPr>
          <a:xfrm flipH="1">
            <a:off x="6246232" y="2732296"/>
            <a:ext cx="1188132" cy="562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98A4044-A3AF-F425-E266-23E9E9198461}"/>
              </a:ext>
            </a:extLst>
          </p:cNvPr>
          <p:cNvGrpSpPr/>
          <p:nvPr/>
        </p:nvGrpSpPr>
        <p:grpSpPr>
          <a:xfrm>
            <a:off x="899592" y="4608502"/>
            <a:ext cx="7533480" cy="1701520"/>
            <a:chOff x="1142976" y="1741048"/>
            <a:chExt cx="7560840" cy="3331026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62200AC4-F339-F732-7983-7F0CBA8ED62A}"/>
                </a:ext>
              </a:extLst>
            </p:cNvPr>
            <p:cNvGrpSpPr/>
            <p:nvPr/>
          </p:nvGrpSpPr>
          <p:grpSpPr>
            <a:xfrm>
              <a:off x="1142976" y="2112963"/>
              <a:ext cx="7560840" cy="2959111"/>
              <a:chOff x="1187624" y="2112963"/>
              <a:chExt cx="7154689" cy="2857500"/>
            </a:xfrm>
          </p:grpSpPr>
          <p:sp>
            <p:nvSpPr>
              <p:cNvPr id="39" name="AutoShape 81">
                <a:extLst>
                  <a:ext uri="{FF2B5EF4-FFF2-40B4-BE49-F238E27FC236}">
                    <a16:creationId xmlns:a16="http://schemas.microsoft.com/office/drawing/2014/main" id="{CABAE9F4-DEEF-5079-1AAB-A1E4728A064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189038" y="2112963"/>
                <a:ext cx="7153275" cy="2857500"/>
              </a:xfrm>
              <a:prstGeom prst="roundRect">
                <a:avLst>
                  <a:gd name="adj" fmla="val 17509"/>
                </a:avLst>
              </a:prstGeom>
              <a:gradFill rotWithShape="1">
                <a:gsLst>
                  <a:gs pos="0">
                    <a:srgbClr val="C16237"/>
                  </a:gs>
                  <a:gs pos="100000">
                    <a:srgbClr val="AB4E47"/>
                  </a:gs>
                </a:gsLst>
                <a:lin ang="27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0" name="AutoShape 82">
                <a:extLst>
                  <a:ext uri="{FF2B5EF4-FFF2-40B4-BE49-F238E27FC236}">
                    <a16:creationId xmlns:a16="http://schemas.microsoft.com/office/drawing/2014/main" id="{5098CFCE-15DD-F880-6BA9-8CBD1EAFD04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00163" y="2120900"/>
                <a:ext cx="6937375" cy="2803525"/>
              </a:xfrm>
              <a:prstGeom prst="roundRect">
                <a:avLst>
                  <a:gd name="adj" fmla="val 16667"/>
                </a:avLst>
              </a:prstGeom>
              <a:solidFill>
                <a:srgbClr val="E98B65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1" name="AutoShape 83">
                <a:extLst>
                  <a:ext uri="{FF2B5EF4-FFF2-40B4-BE49-F238E27FC236}">
                    <a16:creationId xmlns:a16="http://schemas.microsoft.com/office/drawing/2014/main" id="{9F6B6192-C90F-ECA6-D763-9EEFC6BB697E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57313" y="4184650"/>
                <a:ext cx="6843712" cy="70961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E98B65"/>
                  </a:gs>
                  <a:gs pos="100000">
                    <a:srgbClr val="F2BCA6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2" name="AutoShape 84">
                <a:extLst>
                  <a:ext uri="{FF2B5EF4-FFF2-40B4-BE49-F238E27FC236}">
                    <a16:creationId xmlns:a16="http://schemas.microsoft.com/office/drawing/2014/main" id="{16950B96-FD91-2BB4-2F72-59E543DB421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57313" y="2143125"/>
                <a:ext cx="6843712" cy="70802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8D8CC"/>
                  </a:gs>
                  <a:gs pos="100000">
                    <a:srgbClr val="E98B65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43" name="Text Box 92">
                <a:extLst>
                  <a:ext uri="{FF2B5EF4-FFF2-40B4-BE49-F238E27FC236}">
                    <a16:creationId xmlns:a16="http://schemas.microsoft.com/office/drawing/2014/main" id="{7EDF8021-AC6D-0494-FFAC-6C3380FF760D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1187624" y="2702473"/>
                <a:ext cx="6843734" cy="98912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514350" indent="-514350"/>
                <a:r>
                  <a:rPr lang="en-US" altLang="ko-KR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  Age</a:t>
                </a:r>
                <a:r>
                  <a:rPr lang="ko-KR" altLang="en-US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는 </a:t>
                </a:r>
                <a:r>
                  <a:rPr lang="ko-KR" altLang="en-US" sz="2800" dirty="0" err="1">
                    <a:solidFill>
                      <a:srgbClr val="FF0000"/>
                    </a:solidFill>
                    <a:latin typeface="HY동녘M" pitchFamily="18" charset="-127"/>
                    <a:ea typeface="HY동녘M" pitchFamily="18" charset="-127"/>
                  </a:rPr>
                  <a:t>저장된</a:t>
                </a:r>
                <a:r>
                  <a:rPr lang="ko-KR" altLang="en-US" sz="2800" dirty="0" err="1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으로</a:t>
                </a:r>
                <a:r>
                  <a:rPr lang="en-US" altLang="ko-KR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? </a:t>
                </a:r>
                <a:r>
                  <a:rPr lang="ko-KR" altLang="en-US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아니면 </a:t>
                </a:r>
                <a:r>
                  <a:rPr lang="ko-KR" altLang="en-US" sz="2800" dirty="0" err="1">
                    <a:solidFill>
                      <a:srgbClr val="FF0000"/>
                    </a:solidFill>
                    <a:latin typeface="HY동녘M" pitchFamily="18" charset="-127"/>
                    <a:ea typeface="HY동녘M" pitchFamily="18" charset="-127"/>
                  </a:rPr>
                  <a:t>유도된</a:t>
                </a:r>
                <a:r>
                  <a:rPr lang="ko-KR" altLang="en-US" sz="2800" dirty="0" err="1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으로</a:t>
                </a:r>
                <a:r>
                  <a:rPr lang="en-US" altLang="ko-KR" sz="2800" dirty="0">
                    <a:solidFill>
                      <a:srgbClr val="000000"/>
                    </a:solidFill>
                    <a:latin typeface="HY동녘M" pitchFamily="18" charset="-127"/>
                    <a:ea typeface="HY동녘M" pitchFamily="18" charset="-127"/>
                  </a:rPr>
                  <a:t>?</a:t>
                </a:r>
              </a:p>
            </p:txBody>
          </p:sp>
        </p:grpSp>
        <p:grpSp>
          <p:nvGrpSpPr>
            <p:cNvPr id="44" name="Group 85">
              <a:extLst>
                <a:ext uri="{FF2B5EF4-FFF2-40B4-BE49-F238E27FC236}">
                  <a16:creationId xmlns:a16="http://schemas.microsoft.com/office/drawing/2014/main" id="{9940A5E3-4B70-4EAD-BDC5-8FE17E01CD1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09877" y="1804988"/>
              <a:ext cx="785813" cy="642937"/>
              <a:chOff x="1289" y="582"/>
              <a:chExt cx="668" cy="668"/>
            </a:xfrm>
          </p:grpSpPr>
          <p:sp>
            <p:nvSpPr>
              <p:cNvPr id="45" name="Oval 86">
                <a:extLst>
                  <a:ext uri="{FF2B5EF4-FFF2-40B4-BE49-F238E27FC236}">
                    <a16:creationId xmlns:a16="http://schemas.microsoft.com/office/drawing/2014/main" id="{32D87E75-3C9A-E26C-876D-2E75B87395A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89" y="582"/>
                <a:ext cx="668" cy="668"/>
              </a:xfrm>
              <a:prstGeom prst="ellipse">
                <a:avLst/>
              </a:prstGeom>
              <a:solidFill>
                <a:srgbClr val="333333"/>
              </a:solidFill>
              <a:ln w="38100" algn="ctr">
                <a:noFill/>
                <a:round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endParaRPr lang="ko-KR" altLang="en-US"/>
              </a:p>
            </p:txBody>
          </p:sp>
          <p:sp>
            <p:nvSpPr>
              <p:cNvPr id="46" name="Oval 87">
                <a:extLst>
                  <a:ext uri="{FF2B5EF4-FFF2-40B4-BE49-F238E27FC236}">
                    <a16:creationId xmlns:a16="http://schemas.microsoft.com/office/drawing/2014/main" id="{15E48BE0-67B8-A214-27D1-7DBB0EF4E33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296" y="587"/>
                <a:ext cx="646" cy="647"/>
              </a:xfrm>
              <a:prstGeom prst="ellipse">
                <a:avLst/>
              </a:prstGeom>
              <a:gradFill rotWithShape="1">
                <a:gsLst>
                  <a:gs pos="0">
                    <a:srgbClr val="636869"/>
                  </a:gs>
                  <a:gs pos="100000">
                    <a:srgbClr val="D6E1E2"/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  <p:sp>
            <p:nvSpPr>
              <p:cNvPr id="47" name="Oval 88">
                <a:extLst>
                  <a:ext uri="{FF2B5EF4-FFF2-40B4-BE49-F238E27FC236}">
                    <a16:creationId xmlns:a16="http://schemas.microsoft.com/office/drawing/2014/main" id="{A569C0D3-9098-6C67-10E2-B784B263A86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04" y="591"/>
                <a:ext cx="631" cy="63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F1F5F5"/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  <p:sp>
            <p:nvSpPr>
              <p:cNvPr id="48" name="Oval 89">
                <a:extLst>
                  <a:ext uri="{FF2B5EF4-FFF2-40B4-BE49-F238E27FC236}">
                    <a16:creationId xmlns:a16="http://schemas.microsoft.com/office/drawing/2014/main" id="{5EB04C35-3A12-50D8-DD2A-39C6DC6203C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11" y="597"/>
                <a:ext cx="600" cy="589"/>
              </a:xfrm>
              <a:prstGeom prst="ellipse">
                <a:avLst/>
              </a:prstGeom>
              <a:gradFill rotWithShape="1">
                <a:gsLst>
                  <a:gs pos="0">
                    <a:srgbClr val="AAB2B3"/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  <p:sp>
            <p:nvSpPr>
              <p:cNvPr id="49" name="Oval 90">
                <a:extLst>
                  <a:ext uri="{FF2B5EF4-FFF2-40B4-BE49-F238E27FC236}">
                    <a16:creationId xmlns:a16="http://schemas.microsoft.com/office/drawing/2014/main" id="{BB59B912-1578-4F19-CB92-D4549E71AA2F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346" y="613"/>
                <a:ext cx="533" cy="479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D6E1E2">
                      <a:alpha val="37999"/>
                    </a:srgbClr>
                  </a:gs>
                </a:gsLst>
                <a:lin ang="5400000" scaled="1"/>
              </a:gradFill>
              <a:ln w="9525" algn="ctr">
                <a:noFill/>
                <a:round/>
                <a:headEnd/>
                <a:tailEnd/>
              </a:ln>
            </p:spPr>
            <p:txBody>
              <a:bodyPr vert="eaVert" wrap="none" anchor="ctr"/>
              <a:lstStyle/>
              <a:p>
                <a:endParaRPr lang="ko-KR" altLang="en-US"/>
              </a:p>
            </p:txBody>
          </p:sp>
        </p:grpSp>
        <p:sp>
          <p:nvSpPr>
            <p:cNvPr id="50" name="TextBox 18">
              <a:extLst>
                <a:ext uri="{FF2B5EF4-FFF2-40B4-BE49-F238E27FC236}">
                  <a16:creationId xmlns:a16="http://schemas.microsoft.com/office/drawing/2014/main" id="{5A8BC9E6-90F8-8FDC-B4ED-F4A3096DD2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372" y="1741048"/>
              <a:ext cx="330131" cy="7832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000" b="1" dirty="0">
                  <a:latin typeface="HY동녘B" pitchFamily="18" charset="-127"/>
                  <a:ea typeface="HY동녘B" pitchFamily="18" charset="-127"/>
                </a:rPr>
                <a:t>?</a:t>
              </a:r>
              <a:endParaRPr lang="ko-KR" altLang="en-US" sz="2000" b="1" dirty="0">
                <a:latin typeface="HY동녘B" pitchFamily="18" charset="-127"/>
                <a:ea typeface="HY동녘B" pitchFamily="18" charset="-127"/>
              </a:endParaRPr>
            </a:p>
          </p:txBody>
        </p:sp>
      </p:grpSp>
      <p:sp>
        <p:nvSpPr>
          <p:cNvPr id="3" name="타원 2">
            <a:extLst>
              <a:ext uri="{FF2B5EF4-FFF2-40B4-BE49-F238E27FC236}">
                <a16:creationId xmlns:a16="http://schemas.microsoft.com/office/drawing/2014/main" id="{68092286-BE73-38E2-0B13-9B7B4E5BE980}"/>
              </a:ext>
            </a:extLst>
          </p:cNvPr>
          <p:cNvSpPr/>
          <p:nvPr/>
        </p:nvSpPr>
        <p:spPr>
          <a:xfrm>
            <a:off x="3322502" y="3205043"/>
            <a:ext cx="936104" cy="28803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Age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35E9D95-80EE-CC26-DA0E-82AACA8E33F3}"/>
              </a:ext>
            </a:extLst>
          </p:cNvPr>
          <p:cNvCxnSpPr>
            <a:cxnSpLocks/>
            <a:stCxn id="3" idx="2"/>
            <a:endCxn id="4" idx="3"/>
          </p:cNvCxnSpPr>
          <p:nvPr/>
        </p:nvCxnSpPr>
        <p:spPr>
          <a:xfrm flipH="1">
            <a:off x="2865092" y="3349059"/>
            <a:ext cx="457410" cy="673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1805D6A1-116D-95E5-FBB4-A1232B2BE0A0}"/>
              </a:ext>
            </a:extLst>
          </p:cNvPr>
          <p:cNvSpPr/>
          <p:nvPr/>
        </p:nvSpPr>
        <p:spPr>
          <a:xfrm>
            <a:off x="7143094" y="3294974"/>
            <a:ext cx="936104" cy="288032"/>
          </a:xfrm>
          <a:prstGeom prst="ellipse">
            <a:avLst/>
          </a:prstGeom>
          <a:solidFill>
            <a:srgbClr val="FF6699"/>
          </a:solidFill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Amasis MT Pro Medium" panose="02040604050005020304" pitchFamily="18" charset="0"/>
              </a:rPr>
              <a:t>Age</a:t>
            </a:r>
            <a:endParaRPr lang="ko-KR" altLang="en-US" dirty="0">
              <a:solidFill>
                <a:schemeClr val="tx1"/>
              </a:solidFill>
              <a:latin typeface="Amasis MT Pro Medium" panose="02040604050005020304" pitchFamily="18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286AA3F-B79F-271E-8F7C-443659F61166}"/>
              </a:ext>
            </a:extLst>
          </p:cNvPr>
          <p:cNvCxnSpPr>
            <a:cxnSpLocks/>
            <a:stCxn id="14" idx="2"/>
            <a:endCxn id="5" idx="3"/>
          </p:cNvCxnSpPr>
          <p:nvPr/>
        </p:nvCxnSpPr>
        <p:spPr>
          <a:xfrm flipH="1">
            <a:off x="6678280" y="3438990"/>
            <a:ext cx="464814" cy="49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472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310"/>
    </mc:Choice>
    <mc:Fallback xmlns="">
      <p:transition spd="slow" advTm="18831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2F5D0DB-28DB-751E-C317-D4911B8C93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314450"/>
            <a:ext cx="8301037" cy="484187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sz="1800"/>
              <a:t>한 엔티티 타입에서 각 엔티티가 유일한 값을 가지는 애트리뷰트</a:t>
            </a:r>
          </a:p>
          <a:p>
            <a:pPr lvl="1">
              <a:lnSpc>
                <a:spcPct val="120000"/>
              </a:lnSpc>
              <a:buFontTx/>
              <a:buNone/>
            </a:pPr>
            <a:r>
              <a:rPr lang="ko-KR" altLang="en-US" sz="1800"/>
              <a:t>  </a:t>
            </a:r>
            <a:r>
              <a:rPr lang="ko-KR" altLang="en-US" sz="1600"/>
              <a:t>예</a:t>
            </a:r>
            <a:r>
              <a:rPr lang="en-US" altLang="ko-KR" sz="1600"/>
              <a:t>)  </a:t>
            </a:r>
            <a:r>
              <a:rPr lang="ko-KR" altLang="en-US" sz="1600"/>
              <a:t>학생 엔티티의 학번</a:t>
            </a:r>
            <a:endParaRPr lang="en-US" altLang="ko-KR" sz="1600"/>
          </a:p>
          <a:p>
            <a:pPr>
              <a:lnSpc>
                <a:spcPct val="120000"/>
              </a:lnSpc>
            </a:pPr>
            <a:r>
              <a:rPr lang="ko-KR" altLang="en-US" sz="1800"/>
              <a:t>키 애트리뷰트는 복합 애트리뷰트일 수도 있다</a:t>
            </a:r>
            <a:r>
              <a:rPr lang="en-US" altLang="ko-KR" sz="1800"/>
              <a:t>. </a:t>
            </a:r>
          </a:p>
          <a:p>
            <a:pPr>
              <a:lnSpc>
                <a:spcPct val="120000"/>
              </a:lnSpc>
            </a:pPr>
            <a:r>
              <a:rPr lang="ko-KR" altLang="en-US" sz="1800"/>
              <a:t>엔티티 타입은 한 개 이상의 키를 가질 수 있다</a:t>
            </a:r>
            <a:r>
              <a:rPr lang="en-US" altLang="ko-KR" sz="1800"/>
              <a:t>. </a:t>
            </a:r>
          </a:p>
          <a:p>
            <a:pPr lvl="1">
              <a:lnSpc>
                <a:spcPct val="120000"/>
              </a:lnSpc>
            </a:pPr>
            <a:r>
              <a:rPr lang="ko-KR" altLang="en-US" sz="1600"/>
              <a:t>학생 엔티티의 키는 학번</a:t>
            </a:r>
            <a:r>
              <a:rPr lang="en-US" altLang="ko-KR" sz="1600"/>
              <a:t>, </a:t>
            </a:r>
            <a:r>
              <a:rPr lang="ko-KR" altLang="en-US" sz="1600"/>
              <a:t>또는 </a:t>
            </a:r>
            <a:r>
              <a:rPr lang="en-US" altLang="ko-KR" sz="1600"/>
              <a:t>(</a:t>
            </a:r>
            <a:r>
              <a:rPr lang="ko-KR" altLang="en-US" sz="1600"/>
              <a:t>이름</a:t>
            </a:r>
            <a:r>
              <a:rPr lang="en-US" altLang="ko-KR" sz="1600"/>
              <a:t>, </a:t>
            </a:r>
            <a:r>
              <a:rPr lang="ko-KR" altLang="en-US" sz="1600"/>
              <a:t>주소</a:t>
            </a:r>
            <a:r>
              <a:rPr lang="en-US" altLang="ko-KR" sz="1600"/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800">
                <a:latin typeface="HY동녘M" panose="02030600000101010101" pitchFamily="18" charset="-127"/>
              </a:rPr>
              <a:t>ER </a:t>
            </a:r>
            <a:r>
              <a:rPr lang="ko-KR" altLang="en-US" sz="1800">
                <a:latin typeface="HY동녘M" panose="02030600000101010101" pitchFamily="18" charset="-127"/>
              </a:rPr>
              <a:t>다</a:t>
            </a:r>
            <a:r>
              <a:rPr lang="ko-KR" altLang="en-US" sz="1800"/>
              <a:t>이어그램에서 기본 키에 속하는 애트리뷰트는 밑줄을 그어 표시함</a:t>
            </a:r>
            <a:endParaRPr lang="ko-KR" altLang="en-US" sz="2000"/>
          </a:p>
        </p:txBody>
      </p:sp>
      <p:sp>
        <p:nvSpPr>
          <p:cNvPr id="21507" name="제목 1">
            <a:extLst>
              <a:ext uri="{FF2B5EF4-FFF2-40B4-BE49-F238E27FC236}">
                <a16:creationId xmlns:a16="http://schemas.microsoft.com/office/drawing/2014/main" id="{25AE021E-2D2D-FDE9-3707-EE96F6AF31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키 애트리뷰트</a:t>
            </a:r>
          </a:p>
        </p:txBody>
      </p:sp>
    </p:spTree>
  </p:cSld>
  <p:clrMapOvr>
    <a:masterClrMapping/>
  </p:clrMapOvr>
  <p:transition spd="slow" advTm="487476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54" name="Object 2">
            <a:extLst>
              <a:ext uri="{FF2B5EF4-FFF2-40B4-BE49-F238E27FC236}">
                <a16:creationId xmlns:a16="http://schemas.microsoft.com/office/drawing/2014/main" id="{E04F3C4E-A2AE-71E9-C96C-599C7DF1C93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3300" y="1519238"/>
          <a:ext cx="7191375" cy="4891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7301587" imgH="4965079" progId="Photoshop.Image.7">
                  <p:embed/>
                </p:oleObj>
              </mc:Choice>
              <mc:Fallback>
                <p:oleObj name="Image" r:id="rId3" imgW="7301587" imgH="4965079" progId="Photoshop.Image.7">
                  <p:embed/>
                  <p:pic>
                    <p:nvPicPr>
                      <p:cNvPr id="23554" name="Object 2">
                        <a:extLst>
                          <a:ext uri="{FF2B5EF4-FFF2-40B4-BE49-F238E27FC236}">
                            <a16:creationId xmlns:a16="http://schemas.microsoft.com/office/drawing/2014/main" id="{E04F3C4E-A2AE-71E9-C96C-599C7DF1C93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3300" y="1519238"/>
                        <a:ext cx="7191375" cy="4891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 advTm="12578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제목 1">
            <a:extLst>
              <a:ext uri="{FF2B5EF4-FFF2-40B4-BE49-F238E27FC236}">
                <a16:creationId xmlns:a16="http://schemas.microsoft.com/office/drawing/2014/main" id="{C6243E8F-1F5D-61E8-C5D6-D808561921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엔티티 타입의 종류</a:t>
            </a:r>
          </a:p>
        </p:txBody>
      </p:sp>
      <p:sp>
        <p:nvSpPr>
          <p:cNvPr id="25603" name="Freeform 3">
            <a:extLst>
              <a:ext uri="{FF2B5EF4-FFF2-40B4-BE49-F238E27FC236}">
                <a16:creationId xmlns:a16="http://schemas.microsoft.com/office/drawing/2014/main" id="{221DB48A-78BF-9B83-3F55-7DA3001F1A26}"/>
              </a:ext>
            </a:extLst>
          </p:cNvPr>
          <p:cNvSpPr>
            <a:spLocks/>
          </p:cNvSpPr>
          <p:nvPr/>
        </p:nvSpPr>
        <p:spPr bwMode="gray">
          <a:xfrm>
            <a:off x="1009650" y="4483100"/>
            <a:ext cx="1016000" cy="1155700"/>
          </a:xfrm>
          <a:custGeom>
            <a:avLst/>
            <a:gdLst>
              <a:gd name="T0" fmla="*/ 2147483646 w 1104"/>
              <a:gd name="T1" fmla="*/ 2147483646 h 1256"/>
              <a:gd name="T2" fmla="*/ 2147483646 w 1104"/>
              <a:gd name="T3" fmla="*/ 0 h 1256"/>
              <a:gd name="T4" fmla="*/ 0 w 1104"/>
              <a:gd name="T5" fmla="*/ 0 h 1256"/>
              <a:gd name="T6" fmla="*/ 0 w 1104"/>
              <a:gd name="T7" fmla="*/ 2147483646 h 1256"/>
              <a:gd name="T8" fmla="*/ 2147483646 w 1104"/>
              <a:gd name="T9" fmla="*/ 2147483646 h 1256"/>
              <a:gd name="T10" fmla="*/ 2147483646 w 1104"/>
              <a:gd name="T11" fmla="*/ 2147483646 h 1256"/>
              <a:gd name="T12" fmla="*/ 2147483646 w 1104"/>
              <a:gd name="T13" fmla="*/ 2147483646 h 12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104"/>
              <a:gd name="T22" fmla="*/ 0 h 1256"/>
              <a:gd name="T23" fmla="*/ 1104 w 1104"/>
              <a:gd name="T24" fmla="*/ 1256 h 12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104" h="1256">
                <a:moveTo>
                  <a:pt x="88" y="1160"/>
                </a:moveTo>
                <a:lnTo>
                  <a:pt x="88" y="0"/>
                </a:lnTo>
                <a:lnTo>
                  <a:pt x="0" y="0"/>
                </a:lnTo>
                <a:lnTo>
                  <a:pt x="0" y="1256"/>
                </a:lnTo>
                <a:lnTo>
                  <a:pt x="1104" y="1256"/>
                </a:lnTo>
                <a:lnTo>
                  <a:pt x="1104" y="1160"/>
                </a:lnTo>
                <a:lnTo>
                  <a:pt x="88" y="1160"/>
                </a:lnTo>
                <a:close/>
              </a:path>
            </a:pathLst>
          </a:custGeom>
          <a:solidFill>
            <a:srgbClr val="91BF63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5604" name="Freeform 4">
            <a:extLst>
              <a:ext uri="{FF2B5EF4-FFF2-40B4-BE49-F238E27FC236}">
                <a16:creationId xmlns:a16="http://schemas.microsoft.com/office/drawing/2014/main" id="{F87D6187-B144-3B1B-2BD1-55D03EF5812A}"/>
              </a:ext>
            </a:extLst>
          </p:cNvPr>
          <p:cNvSpPr>
            <a:spLocks/>
          </p:cNvSpPr>
          <p:nvPr/>
        </p:nvSpPr>
        <p:spPr bwMode="gray">
          <a:xfrm rot="10800000">
            <a:off x="3468688" y="1685925"/>
            <a:ext cx="1016000" cy="1155700"/>
          </a:xfrm>
          <a:custGeom>
            <a:avLst/>
            <a:gdLst>
              <a:gd name="T0" fmla="*/ 2147483646 w 1104"/>
              <a:gd name="T1" fmla="*/ 2147483646 h 1256"/>
              <a:gd name="T2" fmla="*/ 2147483646 w 1104"/>
              <a:gd name="T3" fmla="*/ 0 h 1256"/>
              <a:gd name="T4" fmla="*/ 0 w 1104"/>
              <a:gd name="T5" fmla="*/ 0 h 1256"/>
              <a:gd name="T6" fmla="*/ 0 w 1104"/>
              <a:gd name="T7" fmla="*/ 2147483646 h 1256"/>
              <a:gd name="T8" fmla="*/ 2147483646 w 1104"/>
              <a:gd name="T9" fmla="*/ 2147483646 h 1256"/>
              <a:gd name="T10" fmla="*/ 2147483646 w 1104"/>
              <a:gd name="T11" fmla="*/ 2147483646 h 1256"/>
              <a:gd name="T12" fmla="*/ 2147483646 w 1104"/>
              <a:gd name="T13" fmla="*/ 2147483646 h 12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104"/>
              <a:gd name="T22" fmla="*/ 0 h 1256"/>
              <a:gd name="T23" fmla="*/ 1104 w 1104"/>
              <a:gd name="T24" fmla="*/ 1256 h 12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104" h="1256">
                <a:moveTo>
                  <a:pt x="88" y="1160"/>
                </a:moveTo>
                <a:lnTo>
                  <a:pt x="88" y="0"/>
                </a:lnTo>
                <a:lnTo>
                  <a:pt x="0" y="0"/>
                </a:lnTo>
                <a:lnTo>
                  <a:pt x="0" y="1256"/>
                </a:lnTo>
                <a:lnTo>
                  <a:pt x="1104" y="1256"/>
                </a:lnTo>
                <a:lnTo>
                  <a:pt x="1104" y="1160"/>
                </a:lnTo>
                <a:lnTo>
                  <a:pt x="88" y="1160"/>
                </a:lnTo>
                <a:close/>
              </a:path>
            </a:pathLst>
          </a:custGeom>
          <a:solidFill>
            <a:srgbClr val="91BF63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5605" name="Rectangle 5">
            <a:extLst>
              <a:ext uri="{FF2B5EF4-FFF2-40B4-BE49-F238E27FC236}">
                <a16:creationId xmlns:a16="http://schemas.microsoft.com/office/drawing/2014/main" id="{E6FFB8AB-66E1-FBC4-B51E-35E0FB414E15}"/>
              </a:ext>
            </a:extLst>
          </p:cNvPr>
          <p:cNvSpPr>
            <a:spLocks noChangeArrowheads="1"/>
          </p:cNvSpPr>
          <p:nvPr/>
        </p:nvSpPr>
        <p:spPr bwMode="gray">
          <a:xfrm>
            <a:off x="1143000" y="1828800"/>
            <a:ext cx="3200400" cy="3657600"/>
          </a:xfrm>
          <a:prstGeom prst="rect">
            <a:avLst/>
          </a:prstGeom>
          <a:gradFill rotWithShape="1">
            <a:gsLst>
              <a:gs pos="0">
                <a:srgbClr val="475E00"/>
              </a:gs>
              <a:gs pos="50000">
                <a:srgbClr val="99CC00"/>
              </a:gs>
              <a:gs pos="100000">
                <a:srgbClr val="475E00"/>
              </a:gs>
            </a:gsLst>
            <a:lin ang="2700000" scaled="1"/>
          </a:gra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solidFill>
                  <a:srgbClr val="FFFFFF"/>
                </a:solidFill>
                <a:latin typeface="HY동녘M" panose="02030600000101010101" pitchFamily="18" charset="-127"/>
              </a:rPr>
              <a:t>강한 엔티티 타입</a:t>
            </a:r>
            <a:endParaRPr lang="en-US" altLang="ko-KR" sz="2400" b="1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2400" b="1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2400" b="1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-"/>
            </a:pP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독자적으로 존재</a:t>
            </a: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-"/>
            </a:pP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독자적인 키 애트리뷰트를가짐</a:t>
            </a: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-"/>
            </a:pP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실선 직사각형으로 표현</a:t>
            </a: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-"/>
            </a:pP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-"/>
            </a:pP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</p:txBody>
      </p:sp>
      <p:sp>
        <p:nvSpPr>
          <p:cNvPr id="25606" name="Freeform 6">
            <a:extLst>
              <a:ext uri="{FF2B5EF4-FFF2-40B4-BE49-F238E27FC236}">
                <a16:creationId xmlns:a16="http://schemas.microsoft.com/office/drawing/2014/main" id="{EDC9F097-1585-21FA-02F7-F80E2F1C0E09}"/>
              </a:ext>
            </a:extLst>
          </p:cNvPr>
          <p:cNvSpPr>
            <a:spLocks/>
          </p:cNvSpPr>
          <p:nvPr/>
        </p:nvSpPr>
        <p:spPr bwMode="gray">
          <a:xfrm>
            <a:off x="4724400" y="4483100"/>
            <a:ext cx="1016000" cy="1155700"/>
          </a:xfrm>
          <a:custGeom>
            <a:avLst/>
            <a:gdLst>
              <a:gd name="T0" fmla="*/ 2147483646 w 1104"/>
              <a:gd name="T1" fmla="*/ 2147483646 h 1256"/>
              <a:gd name="T2" fmla="*/ 2147483646 w 1104"/>
              <a:gd name="T3" fmla="*/ 0 h 1256"/>
              <a:gd name="T4" fmla="*/ 0 w 1104"/>
              <a:gd name="T5" fmla="*/ 0 h 1256"/>
              <a:gd name="T6" fmla="*/ 0 w 1104"/>
              <a:gd name="T7" fmla="*/ 2147483646 h 1256"/>
              <a:gd name="T8" fmla="*/ 2147483646 w 1104"/>
              <a:gd name="T9" fmla="*/ 2147483646 h 1256"/>
              <a:gd name="T10" fmla="*/ 2147483646 w 1104"/>
              <a:gd name="T11" fmla="*/ 2147483646 h 1256"/>
              <a:gd name="T12" fmla="*/ 2147483646 w 1104"/>
              <a:gd name="T13" fmla="*/ 2147483646 h 12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104"/>
              <a:gd name="T22" fmla="*/ 0 h 1256"/>
              <a:gd name="T23" fmla="*/ 1104 w 1104"/>
              <a:gd name="T24" fmla="*/ 1256 h 12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104" h="1256">
                <a:moveTo>
                  <a:pt x="88" y="1160"/>
                </a:moveTo>
                <a:lnTo>
                  <a:pt x="88" y="0"/>
                </a:lnTo>
                <a:lnTo>
                  <a:pt x="0" y="0"/>
                </a:lnTo>
                <a:lnTo>
                  <a:pt x="0" y="1256"/>
                </a:lnTo>
                <a:lnTo>
                  <a:pt x="1104" y="1256"/>
                </a:lnTo>
                <a:lnTo>
                  <a:pt x="1104" y="1160"/>
                </a:lnTo>
                <a:lnTo>
                  <a:pt x="88" y="1160"/>
                </a:lnTo>
                <a:close/>
              </a:path>
            </a:pathLst>
          </a:custGeom>
          <a:solidFill>
            <a:srgbClr val="717EF5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5607" name="Freeform 7">
            <a:extLst>
              <a:ext uri="{FF2B5EF4-FFF2-40B4-BE49-F238E27FC236}">
                <a16:creationId xmlns:a16="http://schemas.microsoft.com/office/drawing/2014/main" id="{9E654D68-A0A5-6BCE-FD5E-EC0477E7D700}"/>
              </a:ext>
            </a:extLst>
          </p:cNvPr>
          <p:cNvSpPr>
            <a:spLocks/>
          </p:cNvSpPr>
          <p:nvPr/>
        </p:nvSpPr>
        <p:spPr bwMode="gray">
          <a:xfrm rot="10800000">
            <a:off x="7183438" y="1685925"/>
            <a:ext cx="1016000" cy="1155700"/>
          </a:xfrm>
          <a:custGeom>
            <a:avLst/>
            <a:gdLst>
              <a:gd name="T0" fmla="*/ 2147483646 w 1104"/>
              <a:gd name="T1" fmla="*/ 2147483646 h 1256"/>
              <a:gd name="T2" fmla="*/ 2147483646 w 1104"/>
              <a:gd name="T3" fmla="*/ 0 h 1256"/>
              <a:gd name="T4" fmla="*/ 0 w 1104"/>
              <a:gd name="T5" fmla="*/ 0 h 1256"/>
              <a:gd name="T6" fmla="*/ 0 w 1104"/>
              <a:gd name="T7" fmla="*/ 2147483646 h 1256"/>
              <a:gd name="T8" fmla="*/ 2147483646 w 1104"/>
              <a:gd name="T9" fmla="*/ 2147483646 h 1256"/>
              <a:gd name="T10" fmla="*/ 2147483646 w 1104"/>
              <a:gd name="T11" fmla="*/ 2147483646 h 1256"/>
              <a:gd name="T12" fmla="*/ 2147483646 w 1104"/>
              <a:gd name="T13" fmla="*/ 2147483646 h 12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104"/>
              <a:gd name="T22" fmla="*/ 0 h 1256"/>
              <a:gd name="T23" fmla="*/ 1104 w 1104"/>
              <a:gd name="T24" fmla="*/ 1256 h 12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104" h="1256">
                <a:moveTo>
                  <a:pt x="88" y="1160"/>
                </a:moveTo>
                <a:lnTo>
                  <a:pt x="88" y="0"/>
                </a:lnTo>
                <a:lnTo>
                  <a:pt x="0" y="0"/>
                </a:lnTo>
                <a:lnTo>
                  <a:pt x="0" y="1256"/>
                </a:lnTo>
                <a:lnTo>
                  <a:pt x="1104" y="1256"/>
                </a:lnTo>
                <a:lnTo>
                  <a:pt x="1104" y="1160"/>
                </a:lnTo>
                <a:lnTo>
                  <a:pt x="88" y="1160"/>
                </a:lnTo>
                <a:close/>
              </a:path>
            </a:pathLst>
          </a:custGeom>
          <a:solidFill>
            <a:srgbClr val="717EF5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5608" name="Rectangle 8">
            <a:extLst>
              <a:ext uri="{FF2B5EF4-FFF2-40B4-BE49-F238E27FC236}">
                <a16:creationId xmlns:a16="http://schemas.microsoft.com/office/drawing/2014/main" id="{96180221-FEC5-AD91-EF13-744B89737D36}"/>
              </a:ext>
            </a:extLst>
          </p:cNvPr>
          <p:cNvSpPr>
            <a:spLocks noChangeArrowheads="1"/>
          </p:cNvSpPr>
          <p:nvPr/>
        </p:nvSpPr>
        <p:spPr bwMode="gray">
          <a:xfrm>
            <a:off x="4857750" y="1828800"/>
            <a:ext cx="3200400" cy="3657600"/>
          </a:xfrm>
          <a:prstGeom prst="rect">
            <a:avLst/>
          </a:prstGeom>
          <a:gradFill rotWithShape="1">
            <a:gsLst>
              <a:gs pos="0">
                <a:srgbClr val="343A71"/>
              </a:gs>
              <a:gs pos="50000">
                <a:srgbClr val="717EF5"/>
              </a:gs>
              <a:gs pos="100000">
                <a:srgbClr val="343A71"/>
              </a:gs>
            </a:gsLst>
            <a:lin ang="2700000" scaled="1"/>
          </a:gra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solidFill>
                  <a:srgbClr val="FFFFFF"/>
                </a:solidFill>
                <a:latin typeface="HY동녘M" panose="02030600000101010101" pitchFamily="18" charset="-127"/>
              </a:rPr>
              <a:t>약한 엔티티 타입</a:t>
            </a:r>
            <a:endParaRPr lang="en-US" altLang="ko-KR" sz="2400" b="1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2400" b="1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-"/>
            </a:pP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독자적인 키 애트리뷰트가 없음</a:t>
            </a: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-"/>
            </a:pP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특정 강한 엔티티 타입에 속함</a:t>
            </a: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   예</a:t>
            </a:r>
            <a:r>
              <a:rPr lang="en-US" altLang="ko-KR" sz="2000">
                <a:solidFill>
                  <a:srgbClr val="FFFFFF"/>
                </a:solidFill>
                <a:latin typeface="HY동녘M" panose="02030600000101010101" pitchFamily="18" charset="-127"/>
              </a:rPr>
              <a:t>) </a:t>
            </a: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부양가족</a:t>
            </a: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2000">
                <a:solidFill>
                  <a:srgbClr val="FFFFFF"/>
                </a:solidFill>
                <a:latin typeface="HY동녘M" panose="02030600000101010101" pitchFamily="18" charset="-127"/>
              </a:rPr>
              <a:t>- </a:t>
            </a: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두줄 실선 직사각형으로 표현</a:t>
            </a: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제목 1">
            <a:extLst>
              <a:ext uri="{FF2B5EF4-FFF2-40B4-BE49-F238E27FC236}">
                <a16:creationId xmlns:a16="http://schemas.microsoft.com/office/drawing/2014/main" id="{B285E2D3-0732-71AB-263A-BB0D8F474E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관계와 관계타입</a:t>
            </a:r>
          </a:p>
        </p:txBody>
      </p:sp>
      <p:sp>
        <p:nvSpPr>
          <p:cNvPr id="27651" name="Freeform 3">
            <a:extLst>
              <a:ext uri="{FF2B5EF4-FFF2-40B4-BE49-F238E27FC236}">
                <a16:creationId xmlns:a16="http://schemas.microsoft.com/office/drawing/2014/main" id="{7C635327-61A0-726D-F551-9BCED9DB171F}"/>
              </a:ext>
            </a:extLst>
          </p:cNvPr>
          <p:cNvSpPr>
            <a:spLocks/>
          </p:cNvSpPr>
          <p:nvPr/>
        </p:nvSpPr>
        <p:spPr bwMode="gray">
          <a:xfrm>
            <a:off x="1028700" y="2779713"/>
            <a:ext cx="2019300" cy="962025"/>
          </a:xfrm>
          <a:custGeom>
            <a:avLst/>
            <a:gdLst>
              <a:gd name="T0" fmla="*/ 2147483646 w 2320"/>
              <a:gd name="T1" fmla="*/ 2147483646 h 792"/>
              <a:gd name="T2" fmla="*/ 2147483646 w 2320"/>
              <a:gd name="T3" fmla="*/ 0 h 792"/>
              <a:gd name="T4" fmla="*/ 0 w 2320"/>
              <a:gd name="T5" fmla="*/ 0 h 792"/>
              <a:gd name="T6" fmla="*/ 0 w 2320"/>
              <a:gd name="T7" fmla="*/ 2147483646 h 792"/>
              <a:gd name="T8" fmla="*/ 2147483646 w 2320"/>
              <a:gd name="T9" fmla="*/ 2147483646 h 792"/>
              <a:gd name="T10" fmla="*/ 2147483646 w 2320"/>
              <a:gd name="T11" fmla="*/ 2147483646 h 792"/>
              <a:gd name="T12" fmla="*/ 2147483646 w 2320"/>
              <a:gd name="T13" fmla="*/ 2147483646 h 79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20"/>
              <a:gd name="T22" fmla="*/ 0 h 792"/>
              <a:gd name="T23" fmla="*/ 2320 w 2320"/>
              <a:gd name="T24" fmla="*/ 792 h 79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FFCC66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7652" name="Freeform 4">
            <a:extLst>
              <a:ext uri="{FF2B5EF4-FFF2-40B4-BE49-F238E27FC236}">
                <a16:creationId xmlns:a16="http://schemas.microsoft.com/office/drawing/2014/main" id="{CC8A437C-DDF3-DBFA-2111-072D08A31643}"/>
              </a:ext>
            </a:extLst>
          </p:cNvPr>
          <p:cNvSpPr>
            <a:spLocks/>
          </p:cNvSpPr>
          <p:nvPr/>
        </p:nvSpPr>
        <p:spPr bwMode="gray">
          <a:xfrm rot="10800000">
            <a:off x="6343650" y="1828800"/>
            <a:ext cx="1924050" cy="962025"/>
          </a:xfrm>
          <a:custGeom>
            <a:avLst/>
            <a:gdLst>
              <a:gd name="T0" fmla="*/ 2147483646 w 2320"/>
              <a:gd name="T1" fmla="*/ 2147483646 h 792"/>
              <a:gd name="T2" fmla="*/ 2147483646 w 2320"/>
              <a:gd name="T3" fmla="*/ 0 h 792"/>
              <a:gd name="T4" fmla="*/ 0 w 2320"/>
              <a:gd name="T5" fmla="*/ 0 h 792"/>
              <a:gd name="T6" fmla="*/ 0 w 2320"/>
              <a:gd name="T7" fmla="*/ 2147483646 h 792"/>
              <a:gd name="T8" fmla="*/ 2147483646 w 2320"/>
              <a:gd name="T9" fmla="*/ 2147483646 h 792"/>
              <a:gd name="T10" fmla="*/ 2147483646 w 2320"/>
              <a:gd name="T11" fmla="*/ 2147483646 h 792"/>
              <a:gd name="T12" fmla="*/ 2147483646 w 2320"/>
              <a:gd name="T13" fmla="*/ 2147483646 h 79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20"/>
              <a:gd name="T22" fmla="*/ 0 h 792"/>
              <a:gd name="T23" fmla="*/ 2320 w 2320"/>
              <a:gd name="T24" fmla="*/ 792 h 79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FFCC00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7653" name="Rectangle 5">
            <a:extLst>
              <a:ext uri="{FF2B5EF4-FFF2-40B4-BE49-F238E27FC236}">
                <a16:creationId xmlns:a16="http://schemas.microsoft.com/office/drawing/2014/main" id="{E08AF991-777E-E856-3DA9-C69461CA24E3}"/>
              </a:ext>
            </a:extLst>
          </p:cNvPr>
          <p:cNvSpPr>
            <a:spLocks noChangeArrowheads="1"/>
          </p:cNvSpPr>
          <p:nvPr/>
        </p:nvSpPr>
        <p:spPr bwMode="gray">
          <a:xfrm>
            <a:off x="1208088" y="2017713"/>
            <a:ext cx="6935787" cy="1524000"/>
          </a:xfrm>
          <a:prstGeom prst="rect">
            <a:avLst/>
          </a:prstGeom>
          <a:solidFill>
            <a:srgbClr val="E08500"/>
          </a:solidFill>
          <a:ln>
            <a:noFill/>
          </a:ln>
          <a:effectLst>
            <a:outerShdw sy="50000" kx="-2453608" rotWithShape="0">
              <a:srgbClr val="B2B2B2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관계</a:t>
            </a:r>
            <a:r>
              <a:rPr lang="en-US" altLang="ko-KR" sz="2000">
                <a:solidFill>
                  <a:srgbClr val="FFFFFF"/>
                </a:solidFill>
                <a:latin typeface="HY동녘M" panose="02030600000101010101" pitchFamily="18" charset="-127"/>
              </a:rPr>
              <a:t> </a:t>
            </a:r>
            <a:r>
              <a:rPr lang="en-US" altLang="ko-KR" sz="2000">
                <a:solidFill>
                  <a:schemeClr val="bg1"/>
                </a:solidFill>
                <a:latin typeface="HY동녘M" panose="02030600000101010101" pitchFamily="18" charset="-127"/>
              </a:rPr>
              <a:t>: </a:t>
            </a:r>
            <a:r>
              <a:rPr lang="ko-KR" altLang="en-US" sz="2000">
                <a:solidFill>
                  <a:schemeClr val="bg1"/>
                </a:solidFill>
                <a:latin typeface="HY동녘M" panose="02030600000101010101" pitchFamily="18" charset="-127"/>
              </a:rPr>
              <a:t>두 개 이상의 엔티티들을 특정한 의미로 연관짓는 것</a:t>
            </a:r>
            <a:endParaRPr lang="en-US" altLang="ko-KR" sz="2000">
              <a:solidFill>
                <a:schemeClr val="bg1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2000"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>
                <a:solidFill>
                  <a:srgbClr val="FFFFFF"/>
                </a:solidFill>
                <a:latin typeface="HY동녘M" panose="02030600000101010101" pitchFamily="18" charset="-127"/>
              </a:rPr>
              <a:t>예</a:t>
            </a:r>
            <a:r>
              <a:rPr lang="en-US" altLang="ko-KR" sz="1600">
                <a:solidFill>
                  <a:srgbClr val="FFFFFF"/>
                </a:solidFill>
                <a:latin typeface="HY동녘M" panose="02030600000101010101" pitchFamily="18" charset="-127"/>
              </a:rPr>
              <a:t>) </a:t>
            </a:r>
            <a:r>
              <a:rPr lang="en-US" altLang="ko-KR" sz="1600">
                <a:latin typeface="HY동녘M" panose="02030600000101010101" pitchFamily="18" charset="-127"/>
              </a:rPr>
              <a:t>EMPLOYEE John Smith</a:t>
            </a:r>
            <a:r>
              <a:rPr lang="ko-KR" altLang="en-US" sz="1600">
                <a:latin typeface="HY동녘M" panose="02030600000101010101" pitchFamily="18" charset="-127"/>
              </a:rPr>
              <a:t>는 </a:t>
            </a:r>
            <a:r>
              <a:rPr lang="en-US" altLang="ko-KR" sz="1600">
                <a:latin typeface="HY동녘M" panose="02030600000101010101" pitchFamily="18" charset="-127"/>
              </a:rPr>
              <a:t>ProductX PROJECT</a:t>
            </a:r>
            <a:r>
              <a:rPr lang="ko-KR" altLang="en-US" sz="1600">
                <a:latin typeface="HY동녘M" panose="02030600000101010101" pitchFamily="18" charset="-127"/>
              </a:rPr>
              <a:t>를 위해 일한다</a:t>
            </a:r>
            <a:r>
              <a:rPr lang="en-US" altLang="ko-KR" sz="1600">
                <a:latin typeface="HY동녘M" panose="02030600000101010101" pitchFamily="18" charset="-127"/>
              </a:rPr>
              <a:t>.  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>
                <a:latin typeface="HY동녘M" panose="02030600000101010101" pitchFamily="18" charset="-127"/>
              </a:rPr>
              <a:t>     EMPLOYEE Franklin Wong</a:t>
            </a:r>
            <a:r>
              <a:rPr lang="ko-KR" altLang="en-US" sz="1600">
                <a:latin typeface="HY동녘M" panose="02030600000101010101" pitchFamily="18" charset="-127"/>
              </a:rPr>
              <a:t>은  </a:t>
            </a:r>
            <a:r>
              <a:rPr lang="en-US" altLang="ko-KR" sz="1600">
                <a:latin typeface="HY동녘M" panose="02030600000101010101" pitchFamily="18" charset="-127"/>
              </a:rPr>
              <a:t>Research DEPARTMENT</a:t>
            </a:r>
            <a:r>
              <a:rPr lang="ko-KR" altLang="en-US" sz="1600">
                <a:latin typeface="HY동녘M" panose="02030600000101010101" pitchFamily="18" charset="-127"/>
              </a:rPr>
              <a:t>를 관리한다</a:t>
            </a: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</p:txBody>
      </p:sp>
      <p:sp>
        <p:nvSpPr>
          <p:cNvPr id="27654" name="Freeform 6">
            <a:extLst>
              <a:ext uri="{FF2B5EF4-FFF2-40B4-BE49-F238E27FC236}">
                <a16:creationId xmlns:a16="http://schemas.microsoft.com/office/drawing/2014/main" id="{DCA4A4BD-E1B1-6A49-A8A2-9E3ECBE52410}"/>
              </a:ext>
            </a:extLst>
          </p:cNvPr>
          <p:cNvSpPr>
            <a:spLocks/>
          </p:cNvSpPr>
          <p:nvPr/>
        </p:nvSpPr>
        <p:spPr bwMode="gray">
          <a:xfrm>
            <a:off x="1047750" y="4913313"/>
            <a:ext cx="2019300" cy="962025"/>
          </a:xfrm>
          <a:custGeom>
            <a:avLst/>
            <a:gdLst>
              <a:gd name="T0" fmla="*/ 2147483646 w 2320"/>
              <a:gd name="T1" fmla="*/ 2147483646 h 792"/>
              <a:gd name="T2" fmla="*/ 2147483646 w 2320"/>
              <a:gd name="T3" fmla="*/ 0 h 792"/>
              <a:gd name="T4" fmla="*/ 0 w 2320"/>
              <a:gd name="T5" fmla="*/ 0 h 792"/>
              <a:gd name="T6" fmla="*/ 0 w 2320"/>
              <a:gd name="T7" fmla="*/ 2147483646 h 792"/>
              <a:gd name="T8" fmla="*/ 2147483646 w 2320"/>
              <a:gd name="T9" fmla="*/ 2147483646 h 792"/>
              <a:gd name="T10" fmla="*/ 2147483646 w 2320"/>
              <a:gd name="T11" fmla="*/ 2147483646 h 792"/>
              <a:gd name="T12" fmla="*/ 2147483646 w 2320"/>
              <a:gd name="T13" fmla="*/ 2147483646 h 79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20"/>
              <a:gd name="T22" fmla="*/ 0 h 792"/>
              <a:gd name="T23" fmla="*/ 2320 w 2320"/>
              <a:gd name="T24" fmla="*/ 792 h 79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91BF63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7655" name="Freeform 7">
            <a:extLst>
              <a:ext uri="{FF2B5EF4-FFF2-40B4-BE49-F238E27FC236}">
                <a16:creationId xmlns:a16="http://schemas.microsoft.com/office/drawing/2014/main" id="{DBB27CE2-72F4-8610-6F19-3B23F0E69151}"/>
              </a:ext>
            </a:extLst>
          </p:cNvPr>
          <p:cNvSpPr>
            <a:spLocks/>
          </p:cNvSpPr>
          <p:nvPr/>
        </p:nvSpPr>
        <p:spPr bwMode="gray">
          <a:xfrm rot="10800000">
            <a:off x="6362700" y="3962400"/>
            <a:ext cx="1924050" cy="962025"/>
          </a:xfrm>
          <a:custGeom>
            <a:avLst/>
            <a:gdLst>
              <a:gd name="T0" fmla="*/ 2147483646 w 2320"/>
              <a:gd name="T1" fmla="*/ 2147483646 h 792"/>
              <a:gd name="T2" fmla="*/ 2147483646 w 2320"/>
              <a:gd name="T3" fmla="*/ 0 h 792"/>
              <a:gd name="T4" fmla="*/ 0 w 2320"/>
              <a:gd name="T5" fmla="*/ 0 h 792"/>
              <a:gd name="T6" fmla="*/ 0 w 2320"/>
              <a:gd name="T7" fmla="*/ 2147483646 h 792"/>
              <a:gd name="T8" fmla="*/ 2147483646 w 2320"/>
              <a:gd name="T9" fmla="*/ 2147483646 h 792"/>
              <a:gd name="T10" fmla="*/ 2147483646 w 2320"/>
              <a:gd name="T11" fmla="*/ 2147483646 h 792"/>
              <a:gd name="T12" fmla="*/ 2147483646 w 2320"/>
              <a:gd name="T13" fmla="*/ 2147483646 h 79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20"/>
              <a:gd name="T22" fmla="*/ 0 h 792"/>
              <a:gd name="T23" fmla="*/ 2320 w 2320"/>
              <a:gd name="T24" fmla="*/ 792 h 79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91BF63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7656" name="Rectangle 8">
            <a:extLst>
              <a:ext uri="{FF2B5EF4-FFF2-40B4-BE49-F238E27FC236}">
                <a16:creationId xmlns:a16="http://schemas.microsoft.com/office/drawing/2014/main" id="{60AF578A-23EF-5865-134B-7E33C5C0B45C}"/>
              </a:ext>
            </a:extLst>
          </p:cNvPr>
          <p:cNvSpPr>
            <a:spLocks noChangeArrowheads="1"/>
          </p:cNvSpPr>
          <p:nvPr/>
        </p:nvSpPr>
        <p:spPr bwMode="gray">
          <a:xfrm>
            <a:off x="1227138" y="4151313"/>
            <a:ext cx="6935787" cy="1524000"/>
          </a:xfrm>
          <a:prstGeom prst="rect">
            <a:avLst/>
          </a:prstGeom>
          <a:solidFill>
            <a:srgbClr val="86B600"/>
          </a:solidFill>
          <a:ln>
            <a:noFill/>
          </a:ln>
          <a:effectLst>
            <a:outerShdw sy="50000" kx="-2453608" rotWithShape="0">
              <a:srgbClr val="B2B2B2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관계 타입</a:t>
            </a:r>
            <a:r>
              <a:rPr lang="en-US" altLang="ko-KR" sz="2000">
                <a:solidFill>
                  <a:srgbClr val="FFFFFF"/>
                </a:solidFill>
                <a:latin typeface="HY동녘M" panose="02030600000101010101" pitchFamily="18" charset="-127"/>
              </a:rPr>
              <a:t>: </a:t>
            </a:r>
            <a:r>
              <a:rPr lang="ko-KR" altLang="en-US" sz="2000">
                <a:solidFill>
                  <a:srgbClr val="FFFFFF"/>
                </a:solidFill>
                <a:latin typeface="HY동녘M" panose="02030600000101010101" pitchFamily="18" charset="-127"/>
              </a:rPr>
              <a:t>동일한 의미를 가진 관계들의 틀</a:t>
            </a: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20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>
                <a:solidFill>
                  <a:srgbClr val="FFFFFF"/>
                </a:solidFill>
                <a:latin typeface="HY동녘M" panose="02030600000101010101" pitchFamily="18" charset="-127"/>
              </a:rPr>
              <a:t>예</a:t>
            </a:r>
            <a:r>
              <a:rPr lang="en-US" altLang="ko-KR" sz="1600">
                <a:solidFill>
                  <a:srgbClr val="FFFFFF"/>
                </a:solidFill>
                <a:latin typeface="HY동녘M" panose="02030600000101010101" pitchFamily="18" charset="-127"/>
              </a:rPr>
              <a:t>) </a:t>
            </a:r>
            <a:r>
              <a:rPr lang="en-US" altLang="ko-KR" sz="1600">
                <a:latin typeface="HY동녘M" panose="02030600000101010101" pitchFamily="18" charset="-127"/>
              </a:rPr>
              <a:t>EMPLOYEE</a:t>
            </a:r>
            <a:r>
              <a:rPr lang="ko-KR" altLang="en-US" sz="1600">
                <a:latin typeface="HY동녘M" panose="02030600000101010101" pitchFamily="18" charset="-127"/>
              </a:rPr>
              <a:t>들과 </a:t>
            </a:r>
            <a:r>
              <a:rPr lang="en-US" altLang="ko-KR" sz="1600">
                <a:latin typeface="HY동녘M" panose="02030600000101010101" pitchFamily="18" charset="-127"/>
              </a:rPr>
              <a:t>PROJECT</a:t>
            </a:r>
            <a:r>
              <a:rPr lang="ko-KR" altLang="en-US" sz="1600">
                <a:latin typeface="HY동녘M" panose="02030600000101010101" pitchFamily="18" charset="-127"/>
              </a:rPr>
              <a:t>들이 참여하는 </a:t>
            </a:r>
            <a:r>
              <a:rPr lang="en-US" altLang="ko-KR" sz="1600">
                <a:latin typeface="HY동녘M" panose="02030600000101010101" pitchFamily="18" charset="-127"/>
              </a:rPr>
              <a:t>WORKS_ON </a:t>
            </a:r>
            <a:r>
              <a:rPr lang="ko-KR" altLang="en-US" sz="1600">
                <a:latin typeface="HY동녘M" panose="02030600000101010101" pitchFamily="18" charset="-127"/>
              </a:rPr>
              <a:t>관계 타입</a:t>
            </a:r>
            <a:endParaRPr lang="en-US" altLang="ko-KR" sz="1600"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>
                <a:latin typeface="HY동녘M" panose="02030600000101010101" pitchFamily="18" charset="-127"/>
              </a:rPr>
              <a:t>     EMPLOYEE</a:t>
            </a:r>
            <a:r>
              <a:rPr lang="ko-KR" altLang="en-US" sz="1600">
                <a:latin typeface="HY동녘M" panose="02030600000101010101" pitchFamily="18" charset="-127"/>
              </a:rPr>
              <a:t>들과 </a:t>
            </a:r>
            <a:r>
              <a:rPr lang="en-US" altLang="ko-KR" sz="1600">
                <a:latin typeface="HY동녘M" panose="02030600000101010101" pitchFamily="18" charset="-127"/>
              </a:rPr>
              <a:t>DEPARTMENT</a:t>
            </a:r>
            <a:r>
              <a:rPr lang="ko-KR" altLang="en-US" sz="1600">
                <a:latin typeface="HY동녘M" panose="02030600000101010101" pitchFamily="18" charset="-127"/>
              </a:rPr>
              <a:t>들이 참여하는 </a:t>
            </a:r>
            <a:r>
              <a:rPr lang="en-US" altLang="ko-KR" sz="1600">
                <a:latin typeface="HY동녘M" panose="02030600000101010101" pitchFamily="18" charset="-127"/>
              </a:rPr>
              <a:t>MANAGES </a:t>
            </a:r>
            <a:r>
              <a:rPr lang="ko-KR" altLang="en-US" sz="1600">
                <a:latin typeface="HY동녘M" panose="02030600000101010101" pitchFamily="18" charset="-127"/>
              </a:rPr>
              <a:t>관계 타입</a:t>
            </a: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제목 1">
            <a:extLst>
              <a:ext uri="{FF2B5EF4-FFF2-40B4-BE49-F238E27FC236}">
                <a16:creationId xmlns:a16="http://schemas.microsoft.com/office/drawing/2014/main" id="{5568EC4A-7259-78E8-1A1B-588726A920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관계타입에 대한 제약조건</a:t>
            </a:r>
          </a:p>
        </p:txBody>
      </p:sp>
      <p:sp>
        <p:nvSpPr>
          <p:cNvPr id="29699" name="Freeform 3">
            <a:extLst>
              <a:ext uri="{FF2B5EF4-FFF2-40B4-BE49-F238E27FC236}">
                <a16:creationId xmlns:a16="http://schemas.microsoft.com/office/drawing/2014/main" id="{588DBA5D-FE1E-4D9F-1E99-1974AE636613}"/>
              </a:ext>
            </a:extLst>
          </p:cNvPr>
          <p:cNvSpPr>
            <a:spLocks/>
          </p:cNvSpPr>
          <p:nvPr/>
        </p:nvSpPr>
        <p:spPr bwMode="gray">
          <a:xfrm>
            <a:off x="1009650" y="4483100"/>
            <a:ext cx="1016000" cy="1155700"/>
          </a:xfrm>
          <a:custGeom>
            <a:avLst/>
            <a:gdLst>
              <a:gd name="T0" fmla="*/ 2147483646 w 1104"/>
              <a:gd name="T1" fmla="*/ 2147483646 h 1256"/>
              <a:gd name="T2" fmla="*/ 2147483646 w 1104"/>
              <a:gd name="T3" fmla="*/ 0 h 1256"/>
              <a:gd name="T4" fmla="*/ 0 w 1104"/>
              <a:gd name="T5" fmla="*/ 0 h 1256"/>
              <a:gd name="T6" fmla="*/ 0 w 1104"/>
              <a:gd name="T7" fmla="*/ 2147483646 h 1256"/>
              <a:gd name="T8" fmla="*/ 2147483646 w 1104"/>
              <a:gd name="T9" fmla="*/ 2147483646 h 1256"/>
              <a:gd name="T10" fmla="*/ 2147483646 w 1104"/>
              <a:gd name="T11" fmla="*/ 2147483646 h 1256"/>
              <a:gd name="T12" fmla="*/ 2147483646 w 1104"/>
              <a:gd name="T13" fmla="*/ 2147483646 h 12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104"/>
              <a:gd name="T22" fmla="*/ 0 h 1256"/>
              <a:gd name="T23" fmla="*/ 1104 w 1104"/>
              <a:gd name="T24" fmla="*/ 1256 h 12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104" h="1256">
                <a:moveTo>
                  <a:pt x="88" y="1160"/>
                </a:moveTo>
                <a:lnTo>
                  <a:pt x="88" y="0"/>
                </a:lnTo>
                <a:lnTo>
                  <a:pt x="0" y="0"/>
                </a:lnTo>
                <a:lnTo>
                  <a:pt x="0" y="1256"/>
                </a:lnTo>
                <a:lnTo>
                  <a:pt x="1104" y="1256"/>
                </a:lnTo>
                <a:lnTo>
                  <a:pt x="1104" y="1160"/>
                </a:lnTo>
                <a:lnTo>
                  <a:pt x="88" y="1160"/>
                </a:lnTo>
                <a:close/>
              </a:path>
            </a:pathLst>
          </a:custGeom>
          <a:solidFill>
            <a:srgbClr val="91BF63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9700" name="Freeform 4">
            <a:extLst>
              <a:ext uri="{FF2B5EF4-FFF2-40B4-BE49-F238E27FC236}">
                <a16:creationId xmlns:a16="http://schemas.microsoft.com/office/drawing/2014/main" id="{087BC612-3405-5CAE-E38D-469F220F9CD6}"/>
              </a:ext>
            </a:extLst>
          </p:cNvPr>
          <p:cNvSpPr>
            <a:spLocks/>
          </p:cNvSpPr>
          <p:nvPr/>
        </p:nvSpPr>
        <p:spPr bwMode="gray">
          <a:xfrm rot="10800000">
            <a:off x="3468688" y="1685925"/>
            <a:ext cx="1016000" cy="1155700"/>
          </a:xfrm>
          <a:custGeom>
            <a:avLst/>
            <a:gdLst>
              <a:gd name="T0" fmla="*/ 2147483646 w 1104"/>
              <a:gd name="T1" fmla="*/ 2147483646 h 1256"/>
              <a:gd name="T2" fmla="*/ 2147483646 w 1104"/>
              <a:gd name="T3" fmla="*/ 0 h 1256"/>
              <a:gd name="T4" fmla="*/ 0 w 1104"/>
              <a:gd name="T5" fmla="*/ 0 h 1256"/>
              <a:gd name="T6" fmla="*/ 0 w 1104"/>
              <a:gd name="T7" fmla="*/ 2147483646 h 1256"/>
              <a:gd name="T8" fmla="*/ 2147483646 w 1104"/>
              <a:gd name="T9" fmla="*/ 2147483646 h 1256"/>
              <a:gd name="T10" fmla="*/ 2147483646 w 1104"/>
              <a:gd name="T11" fmla="*/ 2147483646 h 1256"/>
              <a:gd name="T12" fmla="*/ 2147483646 w 1104"/>
              <a:gd name="T13" fmla="*/ 2147483646 h 12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104"/>
              <a:gd name="T22" fmla="*/ 0 h 1256"/>
              <a:gd name="T23" fmla="*/ 1104 w 1104"/>
              <a:gd name="T24" fmla="*/ 1256 h 12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104" h="1256">
                <a:moveTo>
                  <a:pt x="88" y="1160"/>
                </a:moveTo>
                <a:lnTo>
                  <a:pt x="88" y="0"/>
                </a:lnTo>
                <a:lnTo>
                  <a:pt x="0" y="0"/>
                </a:lnTo>
                <a:lnTo>
                  <a:pt x="0" y="1256"/>
                </a:lnTo>
                <a:lnTo>
                  <a:pt x="1104" y="1256"/>
                </a:lnTo>
                <a:lnTo>
                  <a:pt x="1104" y="1160"/>
                </a:lnTo>
                <a:lnTo>
                  <a:pt x="88" y="1160"/>
                </a:lnTo>
                <a:close/>
              </a:path>
            </a:pathLst>
          </a:custGeom>
          <a:solidFill>
            <a:srgbClr val="91BF63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9701" name="Rectangle 5">
            <a:extLst>
              <a:ext uri="{FF2B5EF4-FFF2-40B4-BE49-F238E27FC236}">
                <a16:creationId xmlns:a16="http://schemas.microsoft.com/office/drawing/2014/main" id="{9B41EC0E-A3E7-275B-1FBD-0B9AEC3E3D8E}"/>
              </a:ext>
            </a:extLst>
          </p:cNvPr>
          <p:cNvSpPr>
            <a:spLocks noChangeArrowheads="1"/>
          </p:cNvSpPr>
          <p:nvPr/>
        </p:nvSpPr>
        <p:spPr bwMode="gray">
          <a:xfrm>
            <a:off x="1143000" y="1828800"/>
            <a:ext cx="3200400" cy="3657600"/>
          </a:xfrm>
          <a:prstGeom prst="rect">
            <a:avLst/>
          </a:prstGeom>
          <a:gradFill rotWithShape="1">
            <a:gsLst>
              <a:gs pos="0">
                <a:srgbClr val="475E00"/>
              </a:gs>
              <a:gs pos="50000">
                <a:srgbClr val="99CC00"/>
              </a:gs>
              <a:gs pos="100000">
                <a:srgbClr val="475E00"/>
              </a:gs>
            </a:gsLst>
            <a:lin ang="2700000" scaled="1"/>
          </a:gra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solidFill>
                  <a:srgbClr val="FFFFFF"/>
                </a:solidFill>
                <a:latin typeface="HY동녘M" panose="02030600000101010101" pitchFamily="18" charset="-127"/>
              </a:rPr>
              <a:t>카디날리티 제약조건</a:t>
            </a:r>
            <a:endParaRPr lang="en-US" altLang="ko-KR" sz="2400" b="1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24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-"/>
            </a:pPr>
            <a:r>
              <a:rPr lang="ko-KR" altLang="en-US" sz="1600">
                <a:solidFill>
                  <a:srgbClr val="FFFFFF"/>
                </a:solidFill>
                <a:latin typeface="HY동녘M" panose="02030600000101010101" pitchFamily="18" charset="-127"/>
              </a:rPr>
              <a:t>최대카디날리티</a:t>
            </a: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>
                <a:solidFill>
                  <a:srgbClr val="FFFFFF"/>
                </a:solidFill>
                <a:latin typeface="HY동녘M" panose="02030600000101010101" pitchFamily="18" charset="-127"/>
              </a:rPr>
              <a:t>  1:1, 1:N, N:1, N:M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Char char="-"/>
            </a:pPr>
            <a:r>
              <a:rPr lang="ko-KR" altLang="en-US" sz="1600">
                <a:solidFill>
                  <a:srgbClr val="FFFFFF"/>
                </a:solidFill>
                <a:latin typeface="HY동녘M" panose="02030600000101010101" pitchFamily="18" charset="-127"/>
              </a:rPr>
              <a:t>최소 카디날리티</a:t>
            </a: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1600">
                <a:solidFill>
                  <a:srgbClr val="FFFFFF"/>
                </a:solidFill>
                <a:latin typeface="HY동녘M" panose="02030600000101010101" pitchFamily="18" charset="-127"/>
              </a:rPr>
              <a:t> 0 : </a:t>
            </a:r>
            <a:r>
              <a:rPr lang="ko-KR" altLang="en-US" sz="1600">
                <a:solidFill>
                  <a:srgbClr val="FFFFFF"/>
                </a:solidFill>
                <a:latin typeface="HY동녘M" panose="02030600000101010101" pitchFamily="18" charset="-127"/>
              </a:rPr>
              <a:t>선택적 참여</a:t>
            </a: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1600">
                <a:solidFill>
                  <a:srgbClr val="FFFFFF"/>
                </a:solidFill>
                <a:latin typeface="HY동녘M" panose="02030600000101010101" pitchFamily="18" charset="-127"/>
              </a:rPr>
              <a:t> 1</a:t>
            </a:r>
            <a:r>
              <a:rPr lang="ko-KR" altLang="en-US" sz="1600">
                <a:solidFill>
                  <a:srgbClr val="FFFFFF"/>
                </a:solidFill>
                <a:latin typeface="HY동녘M" panose="02030600000101010101" pitchFamily="18" charset="-127"/>
              </a:rPr>
              <a:t>이상</a:t>
            </a:r>
            <a:r>
              <a:rPr lang="en-US" altLang="ko-KR" sz="1600">
                <a:solidFill>
                  <a:srgbClr val="FFFFFF"/>
                </a:solidFill>
                <a:latin typeface="HY동녘M" panose="02030600000101010101" pitchFamily="18" charset="-127"/>
              </a:rPr>
              <a:t>: </a:t>
            </a:r>
            <a:r>
              <a:rPr lang="ko-KR" altLang="en-US" sz="1600">
                <a:solidFill>
                  <a:srgbClr val="FFFFFF"/>
                </a:solidFill>
                <a:latin typeface="HY동녘M" panose="02030600000101010101" pitchFamily="18" charset="-127"/>
              </a:rPr>
              <a:t>의무적 참여</a:t>
            </a:r>
            <a:r>
              <a:rPr lang="en-US" altLang="ko-KR" sz="1600">
                <a:solidFill>
                  <a:srgbClr val="FFFFFF"/>
                </a:solidFill>
                <a:latin typeface="HY동녘M" panose="02030600000101010101" pitchFamily="18" charset="-127"/>
              </a:rPr>
              <a:t>, </a:t>
            </a:r>
            <a:r>
              <a:rPr lang="ko-KR" altLang="en-US" sz="1600">
                <a:solidFill>
                  <a:srgbClr val="FFFFFF"/>
                </a:solidFill>
                <a:latin typeface="HY동녘M" panose="02030600000101010101" pitchFamily="18" charset="-127"/>
              </a:rPr>
              <a:t>존재종속</a:t>
            </a: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</p:txBody>
      </p:sp>
      <p:sp>
        <p:nvSpPr>
          <p:cNvPr id="29702" name="Freeform 6">
            <a:extLst>
              <a:ext uri="{FF2B5EF4-FFF2-40B4-BE49-F238E27FC236}">
                <a16:creationId xmlns:a16="http://schemas.microsoft.com/office/drawing/2014/main" id="{FD660011-C302-3D0D-924E-829D6952F0E7}"/>
              </a:ext>
            </a:extLst>
          </p:cNvPr>
          <p:cNvSpPr>
            <a:spLocks/>
          </p:cNvSpPr>
          <p:nvPr/>
        </p:nvSpPr>
        <p:spPr bwMode="gray">
          <a:xfrm>
            <a:off x="4724400" y="4483100"/>
            <a:ext cx="1016000" cy="1155700"/>
          </a:xfrm>
          <a:custGeom>
            <a:avLst/>
            <a:gdLst>
              <a:gd name="T0" fmla="*/ 2147483646 w 1104"/>
              <a:gd name="T1" fmla="*/ 2147483646 h 1256"/>
              <a:gd name="T2" fmla="*/ 2147483646 w 1104"/>
              <a:gd name="T3" fmla="*/ 0 h 1256"/>
              <a:gd name="T4" fmla="*/ 0 w 1104"/>
              <a:gd name="T5" fmla="*/ 0 h 1256"/>
              <a:gd name="T6" fmla="*/ 0 w 1104"/>
              <a:gd name="T7" fmla="*/ 2147483646 h 1256"/>
              <a:gd name="T8" fmla="*/ 2147483646 w 1104"/>
              <a:gd name="T9" fmla="*/ 2147483646 h 1256"/>
              <a:gd name="T10" fmla="*/ 2147483646 w 1104"/>
              <a:gd name="T11" fmla="*/ 2147483646 h 1256"/>
              <a:gd name="T12" fmla="*/ 2147483646 w 1104"/>
              <a:gd name="T13" fmla="*/ 2147483646 h 12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104"/>
              <a:gd name="T22" fmla="*/ 0 h 1256"/>
              <a:gd name="T23" fmla="*/ 1104 w 1104"/>
              <a:gd name="T24" fmla="*/ 1256 h 12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104" h="1256">
                <a:moveTo>
                  <a:pt x="88" y="1160"/>
                </a:moveTo>
                <a:lnTo>
                  <a:pt x="88" y="0"/>
                </a:lnTo>
                <a:lnTo>
                  <a:pt x="0" y="0"/>
                </a:lnTo>
                <a:lnTo>
                  <a:pt x="0" y="1256"/>
                </a:lnTo>
                <a:lnTo>
                  <a:pt x="1104" y="1256"/>
                </a:lnTo>
                <a:lnTo>
                  <a:pt x="1104" y="1160"/>
                </a:lnTo>
                <a:lnTo>
                  <a:pt x="88" y="1160"/>
                </a:lnTo>
                <a:close/>
              </a:path>
            </a:pathLst>
          </a:custGeom>
          <a:solidFill>
            <a:srgbClr val="717EF5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9703" name="Freeform 7">
            <a:extLst>
              <a:ext uri="{FF2B5EF4-FFF2-40B4-BE49-F238E27FC236}">
                <a16:creationId xmlns:a16="http://schemas.microsoft.com/office/drawing/2014/main" id="{AB411377-C14F-BE09-4077-538A7CBD175E}"/>
              </a:ext>
            </a:extLst>
          </p:cNvPr>
          <p:cNvSpPr>
            <a:spLocks/>
          </p:cNvSpPr>
          <p:nvPr/>
        </p:nvSpPr>
        <p:spPr bwMode="gray">
          <a:xfrm rot="10800000">
            <a:off x="7183438" y="1685925"/>
            <a:ext cx="1016000" cy="1155700"/>
          </a:xfrm>
          <a:custGeom>
            <a:avLst/>
            <a:gdLst>
              <a:gd name="T0" fmla="*/ 2147483646 w 1104"/>
              <a:gd name="T1" fmla="*/ 2147483646 h 1256"/>
              <a:gd name="T2" fmla="*/ 2147483646 w 1104"/>
              <a:gd name="T3" fmla="*/ 0 h 1256"/>
              <a:gd name="T4" fmla="*/ 0 w 1104"/>
              <a:gd name="T5" fmla="*/ 0 h 1256"/>
              <a:gd name="T6" fmla="*/ 0 w 1104"/>
              <a:gd name="T7" fmla="*/ 2147483646 h 1256"/>
              <a:gd name="T8" fmla="*/ 2147483646 w 1104"/>
              <a:gd name="T9" fmla="*/ 2147483646 h 1256"/>
              <a:gd name="T10" fmla="*/ 2147483646 w 1104"/>
              <a:gd name="T11" fmla="*/ 2147483646 h 1256"/>
              <a:gd name="T12" fmla="*/ 2147483646 w 1104"/>
              <a:gd name="T13" fmla="*/ 2147483646 h 12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104"/>
              <a:gd name="T22" fmla="*/ 0 h 1256"/>
              <a:gd name="T23" fmla="*/ 1104 w 1104"/>
              <a:gd name="T24" fmla="*/ 1256 h 12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104" h="1256">
                <a:moveTo>
                  <a:pt x="88" y="1160"/>
                </a:moveTo>
                <a:lnTo>
                  <a:pt x="88" y="0"/>
                </a:lnTo>
                <a:lnTo>
                  <a:pt x="0" y="0"/>
                </a:lnTo>
                <a:lnTo>
                  <a:pt x="0" y="1256"/>
                </a:lnTo>
                <a:lnTo>
                  <a:pt x="1104" y="1256"/>
                </a:lnTo>
                <a:lnTo>
                  <a:pt x="1104" y="1160"/>
                </a:lnTo>
                <a:lnTo>
                  <a:pt x="88" y="1160"/>
                </a:lnTo>
                <a:close/>
              </a:path>
            </a:pathLst>
          </a:custGeom>
          <a:solidFill>
            <a:srgbClr val="717EF5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9704" name="Rectangle 8">
            <a:extLst>
              <a:ext uri="{FF2B5EF4-FFF2-40B4-BE49-F238E27FC236}">
                <a16:creationId xmlns:a16="http://schemas.microsoft.com/office/drawing/2014/main" id="{68C1C1DB-8A15-236A-B86D-24AC1A1B92BF}"/>
              </a:ext>
            </a:extLst>
          </p:cNvPr>
          <p:cNvSpPr>
            <a:spLocks noChangeArrowheads="1"/>
          </p:cNvSpPr>
          <p:nvPr/>
        </p:nvSpPr>
        <p:spPr bwMode="gray">
          <a:xfrm>
            <a:off x="4857750" y="1828800"/>
            <a:ext cx="3200400" cy="3657600"/>
          </a:xfrm>
          <a:prstGeom prst="rect">
            <a:avLst/>
          </a:prstGeom>
          <a:gradFill rotWithShape="1">
            <a:gsLst>
              <a:gs pos="0">
                <a:srgbClr val="343A71"/>
              </a:gs>
              <a:gs pos="50000">
                <a:srgbClr val="717EF5"/>
              </a:gs>
              <a:gs pos="100000">
                <a:srgbClr val="343A71"/>
              </a:gs>
            </a:gsLst>
            <a:lin ang="2700000" scaled="1"/>
          </a:gra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solidFill>
                  <a:srgbClr val="FFFFFF"/>
                </a:solidFill>
                <a:latin typeface="HY동녘M" panose="02030600000101010101" pitchFamily="18" charset="-127"/>
              </a:rPr>
              <a:t>참여 제약조건</a:t>
            </a:r>
            <a:endParaRPr lang="en-US" altLang="ko-KR" sz="2400" b="1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2400" b="1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2400" b="1">
                <a:solidFill>
                  <a:srgbClr val="FFFFFF"/>
                </a:solidFill>
                <a:latin typeface="HY동녘M" panose="02030600000101010101" pitchFamily="18" charset="-127"/>
              </a:rPr>
              <a:t>- </a:t>
            </a:r>
            <a:r>
              <a:rPr lang="ko-KR" altLang="en-US" sz="1800" b="1">
                <a:solidFill>
                  <a:srgbClr val="FFFFFF"/>
                </a:solidFill>
                <a:latin typeface="HY동녘M" panose="02030600000101010101" pitchFamily="18" charset="-127"/>
              </a:rPr>
              <a:t>엔티티 타입의 모든 엔티티가 관계에 참여해야 하는가 여부</a:t>
            </a:r>
            <a:endParaRPr lang="en-US" altLang="ko-KR" sz="2400" b="1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2400">
              <a:solidFill>
                <a:srgbClr val="FFFFFF"/>
              </a:solidFill>
              <a:latin typeface="HY동녘M" panose="02030600000101010101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solidFill>
                <a:srgbClr val="FFFFFF"/>
              </a:solidFill>
              <a:latin typeface="HY동녘M" panose="02030600000101010101" pitchFamily="18" charset="-127"/>
            </a:endParaRPr>
          </a:p>
        </p:txBody>
      </p:sp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Line 3">
            <a:extLst>
              <a:ext uri="{FF2B5EF4-FFF2-40B4-BE49-F238E27FC236}">
                <a16:creationId xmlns:a16="http://schemas.microsoft.com/office/drawing/2014/main" id="{33584BCC-A5CE-B246-3156-27685AE7AB2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57350" y="2586038"/>
            <a:ext cx="2971800" cy="24765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47" name="Line 4">
            <a:extLst>
              <a:ext uri="{FF2B5EF4-FFF2-40B4-BE49-F238E27FC236}">
                <a16:creationId xmlns:a16="http://schemas.microsoft.com/office/drawing/2014/main" id="{89F6348B-7609-9EE2-A91F-B71A9B47AD5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57350" y="3214688"/>
            <a:ext cx="2914650" cy="7620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48" name="Line 5">
            <a:extLst>
              <a:ext uri="{FF2B5EF4-FFF2-40B4-BE49-F238E27FC236}">
                <a16:creationId xmlns:a16="http://schemas.microsoft.com/office/drawing/2014/main" id="{AF26C32C-785A-C218-3FE1-A39B4EF4B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1720850" y="3725863"/>
            <a:ext cx="2813050" cy="41275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49" name="Line 6">
            <a:extLst>
              <a:ext uri="{FF2B5EF4-FFF2-40B4-BE49-F238E27FC236}">
                <a16:creationId xmlns:a16="http://schemas.microsoft.com/office/drawing/2014/main" id="{9389F4B3-EF9A-ED78-C4BB-D04A03CEAD8B}"/>
              </a:ext>
            </a:extLst>
          </p:cNvPr>
          <p:cNvSpPr>
            <a:spLocks noChangeShapeType="1"/>
          </p:cNvSpPr>
          <p:nvPr/>
        </p:nvSpPr>
        <p:spPr bwMode="auto">
          <a:xfrm>
            <a:off x="1738313" y="4183063"/>
            <a:ext cx="2852737" cy="174625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0" name="Line 7">
            <a:extLst>
              <a:ext uri="{FF2B5EF4-FFF2-40B4-BE49-F238E27FC236}">
                <a16:creationId xmlns:a16="http://schemas.microsoft.com/office/drawing/2014/main" id="{FD08005B-A950-CCB8-2BBD-E02375DF5168}"/>
              </a:ext>
            </a:extLst>
          </p:cNvPr>
          <p:cNvSpPr>
            <a:spLocks noChangeShapeType="1"/>
          </p:cNvSpPr>
          <p:nvPr/>
        </p:nvSpPr>
        <p:spPr bwMode="auto">
          <a:xfrm>
            <a:off x="1720850" y="4578350"/>
            <a:ext cx="2832100" cy="331788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1" name="Line 8">
            <a:extLst>
              <a:ext uri="{FF2B5EF4-FFF2-40B4-BE49-F238E27FC236}">
                <a16:creationId xmlns:a16="http://schemas.microsoft.com/office/drawing/2014/main" id="{9D90FD22-2ABE-94F8-263A-438169452B88}"/>
              </a:ext>
            </a:extLst>
          </p:cNvPr>
          <p:cNvSpPr>
            <a:spLocks noChangeShapeType="1"/>
          </p:cNvSpPr>
          <p:nvPr/>
        </p:nvSpPr>
        <p:spPr bwMode="auto">
          <a:xfrm>
            <a:off x="1720850" y="5037138"/>
            <a:ext cx="2870200" cy="46355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2" name="Line 9">
            <a:extLst>
              <a:ext uri="{FF2B5EF4-FFF2-40B4-BE49-F238E27FC236}">
                <a16:creationId xmlns:a16="http://schemas.microsoft.com/office/drawing/2014/main" id="{AE632934-0A46-85F2-F987-58BEB7AEFB49}"/>
              </a:ext>
            </a:extLst>
          </p:cNvPr>
          <p:cNvSpPr>
            <a:spLocks noChangeShapeType="1"/>
          </p:cNvSpPr>
          <p:nvPr/>
        </p:nvSpPr>
        <p:spPr bwMode="auto">
          <a:xfrm>
            <a:off x="1703388" y="5462588"/>
            <a:ext cx="2868612" cy="62865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3" name="Line 10">
            <a:extLst>
              <a:ext uri="{FF2B5EF4-FFF2-40B4-BE49-F238E27FC236}">
                <a16:creationId xmlns:a16="http://schemas.microsoft.com/office/drawing/2014/main" id="{F2F9CB97-7008-4F8D-E65C-58BFDC4815E0}"/>
              </a:ext>
            </a:extLst>
          </p:cNvPr>
          <p:cNvSpPr>
            <a:spLocks noChangeShapeType="1"/>
          </p:cNvSpPr>
          <p:nvPr/>
        </p:nvSpPr>
        <p:spPr bwMode="auto">
          <a:xfrm>
            <a:off x="4686300" y="2586038"/>
            <a:ext cx="2895600" cy="22860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4" name="Line 11">
            <a:extLst>
              <a:ext uri="{FF2B5EF4-FFF2-40B4-BE49-F238E27FC236}">
                <a16:creationId xmlns:a16="http://schemas.microsoft.com/office/drawing/2014/main" id="{841F2265-C1D6-61BC-2E70-0A8995EFDF8C}"/>
              </a:ext>
            </a:extLst>
          </p:cNvPr>
          <p:cNvSpPr>
            <a:spLocks noChangeShapeType="1"/>
          </p:cNvSpPr>
          <p:nvPr/>
        </p:nvSpPr>
        <p:spPr bwMode="auto">
          <a:xfrm>
            <a:off x="4705350" y="3195638"/>
            <a:ext cx="2838450" cy="53340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5" name="Line 12">
            <a:extLst>
              <a:ext uri="{FF2B5EF4-FFF2-40B4-BE49-F238E27FC236}">
                <a16:creationId xmlns:a16="http://schemas.microsoft.com/office/drawing/2014/main" id="{87D3CBF0-0E1E-D231-3741-53FB03575A4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86300" y="2814638"/>
            <a:ext cx="2857500" cy="95250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6" name="Line 13">
            <a:extLst>
              <a:ext uri="{FF2B5EF4-FFF2-40B4-BE49-F238E27FC236}">
                <a16:creationId xmlns:a16="http://schemas.microsoft.com/office/drawing/2014/main" id="{A74E1E62-EB3E-0E54-1B54-EACD1740CB4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24400" y="3748088"/>
            <a:ext cx="2800350" cy="59055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7" name="Line 14">
            <a:extLst>
              <a:ext uri="{FF2B5EF4-FFF2-40B4-BE49-F238E27FC236}">
                <a16:creationId xmlns:a16="http://schemas.microsoft.com/office/drawing/2014/main" id="{625851D1-D1FA-DAB9-2585-95805850A09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86300" y="4643438"/>
            <a:ext cx="2819400" cy="28575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8" name="Line 15">
            <a:extLst>
              <a:ext uri="{FF2B5EF4-FFF2-40B4-BE49-F238E27FC236}">
                <a16:creationId xmlns:a16="http://schemas.microsoft.com/office/drawing/2014/main" id="{0F7661A3-9745-D3A4-1967-4667F96D36C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86300" y="4643438"/>
            <a:ext cx="2838450" cy="144780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59" name="Rectangle 16">
            <a:extLst>
              <a:ext uri="{FF2B5EF4-FFF2-40B4-BE49-F238E27FC236}">
                <a16:creationId xmlns:a16="http://schemas.microsoft.com/office/drawing/2014/main" id="{43C30539-2A84-1F56-0A4E-D14A49CC4B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4850" y="2497138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760" name="Rectangle 17">
            <a:extLst>
              <a:ext uri="{FF2B5EF4-FFF2-40B4-BE49-F238E27FC236}">
                <a16:creationId xmlns:a16="http://schemas.microsoft.com/office/drawing/2014/main" id="{C9674C53-08D8-9818-AF5F-062E8B3217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4850" y="3087688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761" name="Rectangle 18">
            <a:extLst>
              <a:ext uri="{FF2B5EF4-FFF2-40B4-BE49-F238E27FC236}">
                <a16:creationId xmlns:a16="http://schemas.microsoft.com/office/drawing/2014/main" id="{75ACD1FB-FAAD-1073-03F1-5FAB3168F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4850" y="3659188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762" name="Rectangle 19">
            <a:extLst>
              <a:ext uri="{FF2B5EF4-FFF2-40B4-BE49-F238E27FC236}">
                <a16:creationId xmlns:a16="http://schemas.microsoft.com/office/drawing/2014/main" id="{49FE43D5-3F05-8E96-F938-8C0DA5C278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4850" y="4249738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763" name="Rectangle 20">
            <a:extLst>
              <a:ext uri="{FF2B5EF4-FFF2-40B4-BE49-F238E27FC236}">
                <a16:creationId xmlns:a16="http://schemas.microsoft.com/office/drawing/2014/main" id="{DBC02B20-171B-8FE0-0F5C-FBBE73F483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4850" y="4821238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764" name="Rectangle 21">
            <a:extLst>
              <a:ext uri="{FF2B5EF4-FFF2-40B4-BE49-F238E27FC236}">
                <a16:creationId xmlns:a16="http://schemas.microsoft.com/office/drawing/2014/main" id="{E36D9443-83B5-271C-CCA0-192AC71175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4850" y="5411788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765" name="Rectangle 22">
            <a:extLst>
              <a:ext uri="{FF2B5EF4-FFF2-40B4-BE49-F238E27FC236}">
                <a16:creationId xmlns:a16="http://schemas.microsoft.com/office/drawing/2014/main" id="{69EADB2E-8653-8972-9AF9-587FC7EBEE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4850" y="5983288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766" name="Oval 23">
            <a:extLst>
              <a:ext uri="{FF2B5EF4-FFF2-40B4-BE49-F238E27FC236}">
                <a16:creationId xmlns:a16="http://schemas.microsoft.com/office/drawing/2014/main" id="{8F82439E-1785-49B2-40A1-88BB9838D1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075" y="2120900"/>
            <a:ext cx="1943100" cy="3765550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tIns="0" bIns="0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lnSpc>
                <a:spcPct val="80000"/>
              </a:lnSpc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1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lnSpc>
                <a:spcPct val="80000"/>
              </a:lnSpc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2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lnSpc>
                <a:spcPct val="80000"/>
              </a:lnSpc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3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lnSpc>
                <a:spcPct val="80000"/>
              </a:lnSpc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4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lnSpc>
                <a:spcPct val="80000"/>
              </a:lnSpc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5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lnSpc>
                <a:spcPct val="80000"/>
              </a:lnSpc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6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lnSpc>
                <a:spcPct val="80000"/>
              </a:lnSpc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7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</a:p>
        </p:txBody>
      </p:sp>
      <p:sp>
        <p:nvSpPr>
          <p:cNvPr id="31767" name="Text Box 24">
            <a:extLst>
              <a:ext uri="{FF2B5EF4-FFF2-40B4-BE49-F238E27FC236}">
                <a16:creationId xmlns:a16="http://schemas.microsoft.com/office/drawing/2014/main" id="{11FA76E1-E141-7C88-9587-DE9062B3E3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688" y="1576388"/>
            <a:ext cx="1403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>
                <a:latin typeface="Times New Roman" panose="02020603050405020304" pitchFamily="18" charset="0"/>
                <a:ea typeface="굴림" panose="020B0600000101010101" pitchFamily="50" charset="-127"/>
              </a:rPr>
              <a:t>EMPLOYEE</a:t>
            </a:r>
          </a:p>
        </p:txBody>
      </p:sp>
      <p:sp>
        <p:nvSpPr>
          <p:cNvPr id="31768" name="Oval 25">
            <a:extLst>
              <a:ext uri="{FF2B5EF4-FFF2-40B4-BE49-F238E27FC236}">
                <a16:creationId xmlns:a16="http://schemas.microsoft.com/office/drawing/2014/main" id="{AFC9A02A-2732-7458-398E-D053B4BF75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8550" y="2084388"/>
            <a:ext cx="1943100" cy="4311650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tIns="0" bIns="3657600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3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4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5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6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7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1769" name="Text Box 26">
            <a:extLst>
              <a:ext uri="{FF2B5EF4-FFF2-40B4-BE49-F238E27FC236}">
                <a16:creationId xmlns:a16="http://schemas.microsoft.com/office/drawing/2014/main" id="{3D03911F-50B7-D6C8-D458-9F5874390B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4288" y="1576388"/>
            <a:ext cx="1568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>
                <a:latin typeface="Times New Roman" panose="02020603050405020304" pitchFamily="18" charset="0"/>
                <a:ea typeface="굴림" panose="020B0600000101010101" pitchFamily="50" charset="-127"/>
              </a:rPr>
              <a:t>WORKS_FOR</a:t>
            </a:r>
          </a:p>
        </p:txBody>
      </p:sp>
      <p:sp>
        <p:nvSpPr>
          <p:cNvPr id="31770" name="Oval 27">
            <a:extLst>
              <a:ext uri="{FF2B5EF4-FFF2-40B4-BE49-F238E27FC236}">
                <a16:creationId xmlns:a16="http://schemas.microsoft.com/office/drawing/2014/main" id="{9F00E9A3-C614-A846-5472-D839866437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0888" y="2138363"/>
            <a:ext cx="1306512" cy="2878137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tIns="0" bIns="0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100000"/>
              </a:spcBef>
              <a:spcAft>
                <a:spcPct val="100000"/>
              </a:spcAft>
              <a:buClrTx/>
              <a:buSzTx/>
              <a:buFontTx/>
              <a:buNone/>
            </a:pP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 d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100000"/>
              </a:spcBef>
              <a:spcAft>
                <a:spcPct val="100000"/>
              </a:spcAft>
              <a:buClrTx/>
              <a:buSzTx/>
              <a:buFontTx/>
              <a:buNone/>
            </a:pP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 d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100000"/>
              </a:spcBef>
              <a:spcAft>
                <a:spcPct val="100000"/>
              </a:spcAft>
              <a:buClrTx/>
              <a:buSzTx/>
              <a:buFontTx/>
              <a:buNone/>
            </a:pP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 d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3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1771" name="Text Box 28">
            <a:extLst>
              <a:ext uri="{FF2B5EF4-FFF2-40B4-BE49-F238E27FC236}">
                <a16:creationId xmlns:a16="http://schemas.microsoft.com/office/drawing/2014/main" id="{F0EFF64B-6A56-D7E5-71AB-9E4CDD8DF6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2438" y="1576388"/>
            <a:ext cx="1720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>
                <a:latin typeface="Times New Roman" panose="02020603050405020304" pitchFamily="18" charset="0"/>
                <a:ea typeface="굴림" panose="020B0600000101010101" pitchFamily="50" charset="-127"/>
              </a:rPr>
              <a:t>DEPARTMENT</a:t>
            </a:r>
          </a:p>
        </p:txBody>
      </p:sp>
      <p:sp>
        <p:nvSpPr>
          <p:cNvPr id="31772" name="Line 29">
            <a:extLst>
              <a:ext uri="{FF2B5EF4-FFF2-40B4-BE49-F238E27FC236}">
                <a16:creationId xmlns:a16="http://schemas.microsoft.com/office/drawing/2014/main" id="{ACBA4F17-75CF-082E-61C9-0E9FB6EF00D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05350" y="2797175"/>
            <a:ext cx="2838450" cy="268605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1773" name="Rectangle 2">
            <a:extLst>
              <a:ext uri="{FF2B5EF4-FFF2-40B4-BE49-F238E27FC236}">
                <a16:creationId xmlns:a16="http://schemas.microsoft.com/office/drawing/2014/main" id="{765B92D5-B9BA-2C44-E89B-4529E1DBDF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96863" y="255588"/>
            <a:ext cx="8496300" cy="909637"/>
          </a:xfrm>
          <a:noFill/>
        </p:spPr>
        <p:txBody>
          <a:bodyPr lIns="92075" tIns="46038" rIns="92075" bIns="46038"/>
          <a:lstStyle/>
          <a:p>
            <a:pPr>
              <a:lnSpc>
                <a:spcPct val="130000"/>
              </a:lnSpc>
            </a:pPr>
            <a:r>
              <a:rPr lang="en-US" altLang="ko-KR" b="0"/>
              <a:t>N:1 </a:t>
            </a:r>
            <a:r>
              <a:rPr lang="ko-KR" altLang="en-US" b="0"/>
              <a:t>관계</a:t>
            </a: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001CFD41-6171-8E69-6A48-2CB892E650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96863" y="255588"/>
            <a:ext cx="8496300" cy="909637"/>
          </a:xfrm>
          <a:noFill/>
        </p:spPr>
        <p:txBody>
          <a:bodyPr lIns="92075" tIns="46038" rIns="92075" bIns="46038"/>
          <a:lstStyle/>
          <a:p>
            <a:pPr>
              <a:lnSpc>
                <a:spcPct val="130000"/>
              </a:lnSpc>
            </a:pPr>
            <a:r>
              <a:rPr lang="en-US" altLang="ko-KR" sz="3600" b="0"/>
              <a:t>M:N </a:t>
            </a:r>
            <a:r>
              <a:rPr lang="ko-KR" altLang="en-US" sz="3600" b="0"/>
              <a:t>관계</a:t>
            </a:r>
          </a:p>
        </p:txBody>
      </p:sp>
      <p:sp>
        <p:nvSpPr>
          <p:cNvPr id="33795" name="Line 3">
            <a:extLst>
              <a:ext uri="{FF2B5EF4-FFF2-40B4-BE49-F238E27FC236}">
                <a16:creationId xmlns:a16="http://schemas.microsoft.com/office/drawing/2014/main" id="{5BE557C3-F33B-96AA-BEFF-C08C72D9F5D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24000" y="2509838"/>
            <a:ext cx="2971800" cy="24765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796" name="Line 4">
            <a:extLst>
              <a:ext uri="{FF2B5EF4-FFF2-40B4-BE49-F238E27FC236}">
                <a16:creationId xmlns:a16="http://schemas.microsoft.com/office/drawing/2014/main" id="{CBC2BECD-4FCC-D505-532B-74F9621193B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24000" y="3138488"/>
            <a:ext cx="2914650" cy="762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797" name="Line 5">
            <a:extLst>
              <a:ext uri="{FF2B5EF4-FFF2-40B4-BE49-F238E27FC236}">
                <a16:creationId xmlns:a16="http://schemas.microsoft.com/office/drawing/2014/main" id="{16C71CA9-2F4D-91F0-0CA3-E5CC43B94CB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43050" y="3690938"/>
            <a:ext cx="2857500" cy="381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798" name="Line 6">
            <a:extLst>
              <a:ext uri="{FF2B5EF4-FFF2-40B4-BE49-F238E27FC236}">
                <a16:creationId xmlns:a16="http://schemas.microsoft.com/office/drawing/2014/main" id="{4DD1A0E9-6D7E-66D6-2628-191C4E686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1543050" y="4205288"/>
            <a:ext cx="2914650" cy="762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799" name="Line 7">
            <a:extLst>
              <a:ext uri="{FF2B5EF4-FFF2-40B4-BE49-F238E27FC236}">
                <a16:creationId xmlns:a16="http://schemas.microsoft.com/office/drawing/2014/main" id="{7F7DE1C8-31EB-D94D-41F9-618D188A58B5}"/>
              </a:ext>
            </a:extLst>
          </p:cNvPr>
          <p:cNvSpPr>
            <a:spLocks noChangeShapeType="1"/>
          </p:cNvSpPr>
          <p:nvPr/>
        </p:nvSpPr>
        <p:spPr bwMode="auto">
          <a:xfrm>
            <a:off x="1543050" y="4681538"/>
            <a:ext cx="2876550" cy="1524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0" name="Line 8">
            <a:extLst>
              <a:ext uri="{FF2B5EF4-FFF2-40B4-BE49-F238E27FC236}">
                <a16:creationId xmlns:a16="http://schemas.microsoft.com/office/drawing/2014/main" id="{0D67BAFC-B46C-C12F-9D2A-29628BAA3B29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0" y="5176838"/>
            <a:ext cx="2933700" cy="24765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1" name="Line 9">
            <a:extLst>
              <a:ext uri="{FF2B5EF4-FFF2-40B4-BE49-F238E27FC236}">
                <a16:creationId xmlns:a16="http://schemas.microsoft.com/office/drawing/2014/main" id="{C3C9627E-28BB-8150-6D74-8103633CAB3C}"/>
              </a:ext>
            </a:extLst>
          </p:cNvPr>
          <p:cNvSpPr>
            <a:spLocks noChangeShapeType="1"/>
          </p:cNvSpPr>
          <p:nvPr/>
        </p:nvSpPr>
        <p:spPr bwMode="auto">
          <a:xfrm>
            <a:off x="1543050" y="5691188"/>
            <a:ext cx="2895600" cy="32385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2" name="Line 10">
            <a:extLst>
              <a:ext uri="{FF2B5EF4-FFF2-40B4-BE49-F238E27FC236}">
                <a16:creationId xmlns:a16="http://schemas.microsoft.com/office/drawing/2014/main" id="{0E4D5143-826A-0E3D-34AD-C89553997821}"/>
              </a:ext>
            </a:extLst>
          </p:cNvPr>
          <p:cNvSpPr>
            <a:spLocks noChangeShapeType="1"/>
          </p:cNvSpPr>
          <p:nvPr/>
        </p:nvSpPr>
        <p:spPr bwMode="auto">
          <a:xfrm>
            <a:off x="4552950" y="2509838"/>
            <a:ext cx="2895600" cy="2286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3" name="Line 11">
            <a:extLst>
              <a:ext uri="{FF2B5EF4-FFF2-40B4-BE49-F238E27FC236}">
                <a16:creationId xmlns:a16="http://schemas.microsoft.com/office/drawing/2014/main" id="{99C6C3BE-9231-E9F0-3C0F-1492C8B24222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3119438"/>
            <a:ext cx="2838450" cy="5334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4" name="Line 12">
            <a:extLst>
              <a:ext uri="{FF2B5EF4-FFF2-40B4-BE49-F238E27FC236}">
                <a16:creationId xmlns:a16="http://schemas.microsoft.com/office/drawing/2014/main" id="{BB2A30B9-7668-FA4C-F695-6A7DEE64C42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52950" y="2738438"/>
            <a:ext cx="2857500" cy="9525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5" name="Line 13">
            <a:extLst>
              <a:ext uri="{FF2B5EF4-FFF2-40B4-BE49-F238E27FC236}">
                <a16:creationId xmlns:a16="http://schemas.microsoft.com/office/drawing/2014/main" id="{9DA09568-0BBE-41C8-AB47-153B47735DD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91050" y="3671888"/>
            <a:ext cx="2800350" cy="59055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6" name="Line 14">
            <a:extLst>
              <a:ext uri="{FF2B5EF4-FFF2-40B4-BE49-F238E27FC236}">
                <a16:creationId xmlns:a16="http://schemas.microsoft.com/office/drawing/2014/main" id="{1ECC1BAE-4A67-B2FB-D235-7FB2DD58426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52950" y="4567238"/>
            <a:ext cx="2819400" cy="28575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7" name="Line 15">
            <a:extLst>
              <a:ext uri="{FF2B5EF4-FFF2-40B4-BE49-F238E27FC236}">
                <a16:creationId xmlns:a16="http://schemas.microsoft.com/office/drawing/2014/main" id="{FBC0E90D-1B2F-1B4C-DD9F-04D884A1846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52950" y="4567238"/>
            <a:ext cx="2838450" cy="14478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8" name="Line 16">
            <a:extLst>
              <a:ext uri="{FF2B5EF4-FFF2-40B4-BE49-F238E27FC236}">
                <a16:creationId xmlns:a16="http://schemas.microsoft.com/office/drawing/2014/main" id="{2FEE5CEB-69C5-146F-87A4-D1188E4E864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72000" y="2738438"/>
            <a:ext cx="2838450" cy="268605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09" name="Line 17">
            <a:extLst>
              <a:ext uri="{FF2B5EF4-FFF2-40B4-BE49-F238E27FC236}">
                <a16:creationId xmlns:a16="http://schemas.microsoft.com/office/drawing/2014/main" id="{CB6F5826-355B-C1D4-6619-2CE15E52AB10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0" y="3214688"/>
            <a:ext cx="2895600" cy="3071812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10" name="Line 18">
            <a:extLst>
              <a:ext uri="{FF2B5EF4-FFF2-40B4-BE49-F238E27FC236}">
                <a16:creationId xmlns:a16="http://schemas.microsoft.com/office/drawing/2014/main" id="{F848DBF4-F354-95E4-0399-FF938B02C8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72000" y="4567238"/>
            <a:ext cx="2838450" cy="1719262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11" name="Line 19">
            <a:extLst>
              <a:ext uri="{FF2B5EF4-FFF2-40B4-BE49-F238E27FC236}">
                <a16:creationId xmlns:a16="http://schemas.microsoft.com/office/drawing/2014/main" id="{F83766FC-0342-8BD8-5231-DBAC679FEC4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04950" y="2157413"/>
            <a:ext cx="2876550" cy="3533775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12" name="Line 20">
            <a:extLst>
              <a:ext uri="{FF2B5EF4-FFF2-40B4-BE49-F238E27FC236}">
                <a16:creationId xmlns:a16="http://schemas.microsoft.com/office/drawing/2014/main" id="{11775A32-4518-8AC3-8255-30609EC5DB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1976438"/>
            <a:ext cx="2800350" cy="7620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13" name="Text Box 21">
            <a:extLst>
              <a:ext uri="{FF2B5EF4-FFF2-40B4-BE49-F238E27FC236}">
                <a16:creationId xmlns:a16="http://schemas.microsoft.com/office/drawing/2014/main" id="{D38D891D-D006-B9E4-D703-4808EE5363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2255838"/>
            <a:ext cx="80994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50000"/>
              </a:spcBef>
              <a:buClrTx/>
              <a:buSzTx/>
              <a:buFontTx/>
              <a:buNone/>
            </a:pPr>
            <a:endParaRPr kumimoji="0" lang="ko-KR" altLang="ko-KR" sz="24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3814" name="Oval 22">
            <a:extLst>
              <a:ext uri="{FF2B5EF4-FFF2-40B4-BE49-F238E27FC236}">
                <a16:creationId xmlns:a16="http://schemas.microsoft.com/office/drawing/2014/main" id="{5F4409D7-964E-10EE-D461-C73FD3F03B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50" y="1919288"/>
            <a:ext cx="1943100" cy="3981450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tIns="0" bIns="0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1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2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3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4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5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6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7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</a:p>
        </p:txBody>
      </p:sp>
      <p:sp>
        <p:nvSpPr>
          <p:cNvPr id="33815" name="Oval 23">
            <a:extLst>
              <a:ext uri="{FF2B5EF4-FFF2-40B4-BE49-F238E27FC236}">
                <a16:creationId xmlns:a16="http://schemas.microsoft.com/office/drawing/2014/main" id="{F07D79E8-A8BD-80EC-0ADC-DF69F82540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1919288"/>
            <a:ext cx="1943100" cy="4724400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tIns="0" bIns="3657600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3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4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5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6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40000"/>
              </a:spcBef>
              <a:spcAft>
                <a:spcPct val="5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7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3816" name="Oval 24">
            <a:extLst>
              <a:ext uri="{FF2B5EF4-FFF2-40B4-BE49-F238E27FC236}">
                <a16:creationId xmlns:a16="http://schemas.microsoft.com/office/drawing/2014/main" id="{B38D52DB-12D9-141A-A1E1-F63D1D7FA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1919288"/>
            <a:ext cx="1943100" cy="3981450"/>
          </a:xfrm>
          <a:prstGeom prst="ellips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tIns="0" bIns="0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100000"/>
              </a:spcBef>
              <a:spcAft>
                <a:spcPct val="100000"/>
              </a:spcAft>
              <a:buClrTx/>
              <a:buSzTx/>
              <a:buFontTx/>
              <a:buNone/>
            </a:pP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 p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100000"/>
              </a:spcBef>
              <a:spcAft>
                <a:spcPct val="100000"/>
              </a:spcAft>
              <a:buClrTx/>
              <a:buSzTx/>
              <a:buFontTx/>
              <a:buNone/>
            </a:pP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 p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100000"/>
              </a:spcBef>
              <a:spcAft>
                <a:spcPct val="100000"/>
              </a:spcAft>
              <a:buClrTx/>
              <a:buSzTx/>
              <a:buFontTx/>
              <a:buNone/>
            </a:pP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 p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3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3817" name="Rectangle 25">
            <a:extLst>
              <a:ext uri="{FF2B5EF4-FFF2-40B4-BE49-F238E27FC236}">
                <a16:creationId xmlns:a16="http://schemas.microsoft.com/office/drawing/2014/main" id="{648ACB5F-EA4E-2899-EF5B-5ECCDDD29C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500" y="2438400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818" name="Rectangle 26">
            <a:extLst>
              <a:ext uri="{FF2B5EF4-FFF2-40B4-BE49-F238E27FC236}">
                <a16:creationId xmlns:a16="http://schemas.microsoft.com/office/drawing/2014/main" id="{004E06D9-6DA7-628E-6C12-C033719FC7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500" y="3028950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819" name="Rectangle 27">
            <a:extLst>
              <a:ext uri="{FF2B5EF4-FFF2-40B4-BE49-F238E27FC236}">
                <a16:creationId xmlns:a16="http://schemas.microsoft.com/office/drawing/2014/main" id="{42272E6A-B333-8936-1A01-49CC4401EE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500" y="3600450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820" name="Rectangle 28">
            <a:extLst>
              <a:ext uri="{FF2B5EF4-FFF2-40B4-BE49-F238E27FC236}">
                <a16:creationId xmlns:a16="http://schemas.microsoft.com/office/drawing/2014/main" id="{DD5CEAE5-64EF-FDF8-4474-FF17931A0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500" y="4191000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821" name="Rectangle 29">
            <a:extLst>
              <a:ext uri="{FF2B5EF4-FFF2-40B4-BE49-F238E27FC236}">
                <a16:creationId xmlns:a16="http://schemas.microsoft.com/office/drawing/2014/main" id="{902373E4-6427-5E72-00DE-47F7BCC9B3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500" y="4762500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822" name="Rectangle 30">
            <a:extLst>
              <a:ext uri="{FF2B5EF4-FFF2-40B4-BE49-F238E27FC236}">
                <a16:creationId xmlns:a16="http://schemas.microsoft.com/office/drawing/2014/main" id="{0CF42D0E-6046-A18D-68E6-B134FE8CC3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500" y="5424488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823" name="Rectangle 31">
            <a:extLst>
              <a:ext uri="{FF2B5EF4-FFF2-40B4-BE49-F238E27FC236}">
                <a16:creationId xmlns:a16="http://schemas.microsoft.com/office/drawing/2014/main" id="{F6C0280C-5C35-83C4-04C3-F52DCFA219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500" y="5924550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824" name="Line 32">
            <a:extLst>
              <a:ext uri="{FF2B5EF4-FFF2-40B4-BE49-F238E27FC236}">
                <a16:creationId xmlns:a16="http://schemas.microsoft.com/office/drawing/2014/main" id="{39A8A775-7F01-65C8-F0C4-50FAF64892FB}"/>
              </a:ext>
            </a:extLst>
          </p:cNvPr>
          <p:cNvSpPr>
            <a:spLocks noChangeShapeType="1"/>
          </p:cNvSpPr>
          <p:nvPr/>
        </p:nvSpPr>
        <p:spPr bwMode="auto">
          <a:xfrm>
            <a:off x="4591050" y="4762500"/>
            <a:ext cx="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3825" name="Rectangle 33">
            <a:extLst>
              <a:ext uri="{FF2B5EF4-FFF2-40B4-BE49-F238E27FC236}">
                <a16:creationId xmlns:a16="http://schemas.microsoft.com/office/drawing/2014/main" id="{049A4E08-7CD7-6849-5675-3FA65BEBFC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0550" y="6286500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826" name="Text Box 34">
            <a:extLst>
              <a:ext uri="{FF2B5EF4-FFF2-40B4-BE49-F238E27FC236}">
                <a16:creationId xmlns:a16="http://schemas.microsoft.com/office/drawing/2014/main" id="{01D5C21E-C479-393F-D423-FD3813A4E4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9400" y="6015038"/>
            <a:ext cx="520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8</a:t>
            </a:r>
          </a:p>
        </p:txBody>
      </p:sp>
      <p:sp>
        <p:nvSpPr>
          <p:cNvPr id="33827" name="Text Box 35">
            <a:extLst>
              <a:ext uri="{FF2B5EF4-FFF2-40B4-BE49-F238E27FC236}">
                <a16:creationId xmlns:a16="http://schemas.microsoft.com/office/drawing/2014/main" id="{650103DC-1B44-24C3-7276-025A33842E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1500" y="2157413"/>
            <a:ext cx="4460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50000"/>
              </a:spcBef>
              <a:buClrTx/>
              <a:buSzTx/>
              <a:buFontTx/>
              <a:buNone/>
            </a:pPr>
            <a:endParaRPr kumimoji="0" lang="ko-KR" altLang="ko-KR" sz="24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3828" name="Text Box 36">
            <a:extLst>
              <a:ext uri="{FF2B5EF4-FFF2-40B4-BE49-F238E27FC236}">
                <a16:creationId xmlns:a16="http://schemas.microsoft.com/office/drawing/2014/main" id="{50973114-C19D-D227-6A20-4C44953CE3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60825" y="1914525"/>
            <a:ext cx="520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9</a:t>
            </a:r>
          </a:p>
        </p:txBody>
      </p:sp>
      <p:sp>
        <p:nvSpPr>
          <p:cNvPr id="33829" name="Rectangle 37">
            <a:extLst>
              <a:ext uri="{FF2B5EF4-FFF2-40B4-BE49-F238E27FC236}">
                <a16:creationId xmlns:a16="http://schemas.microsoft.com/office/drawing/2014/main" id="{1211A423-FBB5-D165-2B4F-38ACE88C63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1976438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830" name="Text Box 24">
            <a:extLst>
              <a:ext uri="{FF2B5EF4-FFF2-40B4-BE49-F238E27FC236}">
                <a16:creationId xmlns:a16="http://schemas.microsoft.com/office/drawing/2014/main" id="{026613DC-BB5F-5AD3-E412-725007DA35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588" y="1504950"/>
            <a:ext cx="1403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>
                <a:latin typeface="Times New Roman" panose="02020603050405020304" pitchFamily="18" charset="0"/>
                <a:ea typeface="굴림" panose="020B0600000101010101" pitchFamily="50" charset="-127"/>
              </a:rPr>
              <a:t>EMPLOYEE</a:t>
            </a:r>
          </a:p>
        </p:txBody>
      </p:sp>
      <p:sp>
        <p:nvSpPr>
          <p:cNvPr id="33831" name="Text Box 26">
            <a:extLst>
              <a:ext uri="{FF2B5EF4-FFF2-40B4-BE49-F238E27FC236}">
                <a16:creationId xmlns:a16="http://schemas.microsoft.com/office/drawing/2014/main" id="{F92FB571-D4DD-737B-33EB-BC6D9318D5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6188" y="1504950"/>
            <a:ext cx="14668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>
                <a:latin typeface="Times New Roman" panose="02020603050405020304" pitchFamily="18" charset="0"/>
                <a:ea typeface="굴림" panose="020B0600000101010101" pitchFamily="50" charset="-127"/>
              </a:rPr>
              <a:t>WORKS_ON</a:t>
            </a:r>
          </a:p>
        </p:txBody>
      </p:sp>
      <p:sp>
        <p:nvSpPr>
          <p:cNvPr id="33832" name="Text Box 28">
            <a:extLst>
              <a:ext uri="{FF2B5EF4-FFF2-40B4-BE49-F238E27FC236}">
                <a16:creationId xmlns:a16="http://schemas.microsoft.com/office/drawing/2014/main" id="{E6C2F532-1E73-FF5E-1264-76AC19011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9438" y="1500188"/>
            <a:ext cx="11588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>
                <a:latin typeface="Times New Roman" panose="02020603050405020304" pitchFamily="18" charset="0"/>
                <a:ea typeface="굴림" panose="020B0600000101010101" pitchFamily="50" charset="-127"/>
              </a:rPr>
              <a:t>PROJECT</a:t>
            </a:r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54429397-8BC6-6889-D1C4-CFC5F6D952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7950" y="1341438"/>
            <a:ext cx="8932863" cy="4719637"/>
          </a:xfrm>
        </p:spPr>
        <p:txBody>
          <a:bodyPr/>
          <a:lstStyle/>
          <a:p>
            <a:pPr>
              <a:lnSpc>
                <a:spcPct val="160000"/>
              </a:lnSpc>
            </a:pPr>
            <a:r>
              <a:rPr lang="ko-KR" altLang="en-US" sz="1800"/>
              <a:t>한 개의 엔티티 타입이 어떤 관계 타입에 서로 다른 역할로 중복 참여하는 것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None/>
            </a:pPr>
            <a:r>
              <a:rPr lang="ko-KR" altLang="en-US" sz="1800"/>
              <a:t>   예</a:t>
            </a:r>
            <a:r>
              <a:rPr lang="en-US" altLang="ko-KR" sz="1800">
                <a:latin typeface="HY동녘M" panose="02030600000101010101" pitchFamily="18" charset="-127"/>
              </a:rPr>
              <a:t>) EMPLOYEE (</a:t>
            </a:r>
            <a:r>
              <a:rPr lang="ko-KR" altLang="en-US" sz="1800">
                <a:latin typeface="HY동녘M" panose="02030600000101010101" pitchFamily="18" charset="-127"/>
              </a:rPr>
              <a:t>감독자 또는 상사의 역할로</a:t>
            </a:r>
            <a:r>
              <a:rPr lang="en-US" altLang="ko-KR" sz="1800">
                <a:latin typeface="HY동녘M" panose="02030600000101010101" pitchFamily="18" charset="-127"/>
              </a:rPr>
              <a:t>)</a:t>
            </a:r>
            <a:r>
              <a:rPr lang="ko-KR" altLang="en-US" sz="1800">
                <a:latin typeface="HY동녘M" panose="02030600000101010101" pitchFamily="18" charset="-127"/>
              </a:rPr>
              <a:t>와 </a:t>
            </a:r>
            <a:r>
              <a:rPr lang="en-US" altLang="ko-KR" sz="1800">
                <a:latin typeface="HY동녘M" panose="02030600000101010101" pitchFamily="18" charset="-127"/>
              </a:rPr>
              <a:t>EMPLOYEE (</a:t>
            </a:r>
            <a:r>
              <a:rPr lang="ko-KR" altLang="en-US" sz="1800">
                <a:latin typeface="HY동녘M" panose="02030600000101010101" pitchFamily="18" charset="-127"/>
              </a:rPr>
              <a:t>부하 또는 근로자의 역할로</a:t>
            </a:r>
            <a:r>
              <a:rPr lang="en-US" altLang="ko-KR" sz="1800">
                <a:latin typeface="HY동녘M" panose="02030600000101010101" pitchFamily="18" charset="-127"/>
              </a:rPr>
              <a:t>) </a:t>
            </a:r>
            <a:r>
              <a:rPr lang="ko-KR" altLang="en-US" sz="1800">
                <a:latin typeface="HY동녘M" panose="02030600000101010101" pitchFamily="18" charset="-127"/>
              </a:rPr>
              <a:t>간의 </a:t>
            </a:r>
            <a:r>
              <a:rPr lang="en-US" altLang="ko-KR" sz="1800">
                <a:latin typeface="HY동녘M" panose="02030600000101010101" pitchFamily="18" charset="-127"/>
              </a:rPr>
              <a:t>SUPERVISION </a:t>
            </a:r>
            <a:r>
              <a:rPr lang="ko-KR" altLang="en-US" sz="1800">
                <a:latin typeface="HY동녘M" panose="02030600000101010101" pitchFamily="18" charset="-127"/>
              </a:rPr>
              <a:t>관계</a:t>
            </a:r>
          </a:p>
          <a:p>
            <a:pPr>
              <a:lnSpc>
                <a:spcPct val="160000"/>
              </a:lnSpc>
            </a:pPr>
            <a:r>
              <a:rPr lang="en-US" altLang="ko-KR" sz="1800">
                <a:latin typeface="HY동녘M" panose="02030600000101010101" pitchFamily="18" charset="-127"/>
              </a:rPr>
              <a:t>ER </a:t>
            </a:r>
            <a:r>
              <a:rPr lang="ko-KR" altLang="en-US" sz="1800">
                <a:latin typeface="HY동녘M" panose="02030600000101010101" pitchFamily="18" charset="-127"/>
              </a:rPr>
              <a:t>다이어그램에서는 참여를 구분하기 위해 역할 이름을 표기한다</a:t>
            </a:r>
            <a:r>
              <a:rPr lang="en-US" altLang="ko-KR" sz="1800">
                <a:latin typeface="HY동녘M" panose="02030600000101010101" pitchFamily="18" charset="-127"/>
              </a:rPr>
              <a:t>.</a:t>
            </a:r>
          </a:p>
          <a:p>
            <a:pPr lvl="1">
              <a:lnSpc>
                <a:spcPct val="160000"/>
              </a:lnSpc>
              <a:spcBef>
                <a:spcPct val="0"/>
              </a:spcBef>
            </a:pPr>
            <a:endParaRPr lang="en-US" altLang="ko-KR" sz="1800"/>
          </a:p>
          <a:p>
            <a:pPr>
              <a:spcBef>
                <a:spcPct val="100000"/>
              </a:spcBef>
              <a:buFont typeface="Wingdings" panose="05000000000000000000" pitchFamily="2" charset="2"/>
              <a:buNone/>
            </a:pPr>
            <a:endParaRPr lang="en-US" altLang="ko-KR" sz="2000"/>
          </a:p>
          <a:p>
            <a:pPr lvl="2"/>
            <a:endParaRPr lang="en-US" altLang="ko-KR" sz="1800"/>
          </a:p>
        </p:txBody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7F8EFC04-6D21-39B9-A6EB-8136A114DC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96863" y="255588"/>
            <a:ext cx="8496300" cy="909637"/>
          </a:xfrm>
          <a:noFill/>
        </p:spPr>
        <p:txBody>
          <a:bodyPr lIns="92075" tIns="46038" rIns="92075" bIns="46038"/>
          <a:lstStyle/>
          <a:p>
            <a:pPr>
              <a:lnSpc>
                <a:spcPct val="130000"/>
              </a:lnSpc>
            </a:pPr>
            <a:r>
              <a:rPr lang="ko-KR" altLang="en-US" sz="3600" b="0"/>
              <a:t>순환적 관계 타입</a:t>
            </a:r>
          </a:p>
        </p:txBody>
      </p:sp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Line 3">
            <a:extLst>
              <a:ext uri="{FF2B5EF4-FFF2-40B4-BE49-F238E27FC236}">
                <a16:creationId xmlns:a16="http://schemas.microsoft.com/office/drawing/2014/main" id="{8B8971CF-29A5-B49F-5BA8-05223A76AF78}"/>
              </a:ext>
            </a:extLst>
          </p:cNvPr>
          <p:cNvSpPr>
            <a:spLocks noChangeShapeType="1"/>
          </p:cNvSpPr>
          <p:nvPr/>
        </p:nvSpPr>
        <p:spPr bwMode="auto">
          <a:xfrm>
            <a:off x="4656138" y="2767013"/>
            <a:ext cx="1892300" cy="4127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891" name="Line 4">
            <a:extLst>
              <a:ext uri="{FF2B5EF4-FFF2-40B4-BE49-F238E27FC236}">
                <a16:creationId xmlns:a16="http://schemas.microsoft.com/office/drawing/2014/main" id="{C7B6B919-17D7-CBB3-36B1-09C8CF50DA04}"/>
              </a:ext>
            </a:extLst>
          </p:cNvPr>
          <p:cNvSpPr>
            <a:spLocks noChangeShapeType="1"/>
          </p:cNvSpPr>
          <p:nvPr/>
        </p:nvSpPr>
        <p:spPr bwMode="auto">
          <a:xfrm>
            <a:off x="4987925" y="3305175"/>
            <a:ext cx="1541463" cy="541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892" name="Line 5">
            <a:extLst>
              <a:ext uri="{FF2B5EF4-FFF2-40B4-BE49-F238E27FC236}">
                <a16:creationId xmlns:a16="http://schemas.microsoft.com/office/drawing/2014/main" id="{4EF6DFE0-3EC4-FE40-F654-DBAFFEE60F74}"/>
              </a:ext>
            </a:extLst>
          </p:cNvPr>
          <p:cNvSpPr>
            <a:spLocks noChangeShapeType="1"/>
          </p:cNvSpPr>
          <p:nvPr/>
        </p:nvSpPr>
        <p:spPr bwMode="auto">
          <a:xfrm>
            <a:off x="5233988" y="3092450"/>
            <a:ext cx="1331912" cy="920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893" name="Line 6">
            <a:extLst>
              <a:ext uri="{FF2B5EF4-FFF2-40B4-BE49-F238E27FC236}">
                <a16:creationId xmlns:a16="http://schemas.microsoft.com/office/drawing/2014/main" id="{03C84F8B-6FEB-6F44-F1B3-A29222EE5339}"/>
              </a:ext>
            </a:extLst>
          </p:cNvPr>
          <p:cNvSpPr>
            <a:spLocks noChangeShapeType="1"/>
          </p:cNvSpPr>
          <p:nvPr/>
        </p:nvSpPr>
        <p:spPr bwMode="auto">
          <a:xfrm>
            <a:off x="4224338" y="3549650"/>
            <a:ext cx="2266950" cy="2857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894" name="Line 7">
            <a:extLst>
              <a:ext uri="{FF2B5EF4-FFF2-40B4-BE49-F238E27FC236}">
                <a16:creationId xmlns:a16="http://schemas.microsoft.com/office/drawing/2014/main" id="{361DA900-8483-1560-FC85-8B41AE7AF066}"/>
              </a:ext>
            </a:extLst>
          </p:cNvPr>
          <p:cNvSpPr>
            <a:spLocks noChangeShapeType="1"/>
          </p:cNvSpPr>
          <p:nvPr/>
        </p:nvSpPr>
        <p:spPr bwMode="auto">
          <a:xfrm>
            <a:off x="4852988" y="4249738"/>
            <a:ext cx="1809750" cy="2905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895" name="Line 8">
            <a:extLst>
              <a:ext uri="{FF2B5EF4-FFF2-40B4-BE49-F238E27FC236}">
                <a16:creationId xmlns:a16="http://schemas.microsoft.com/office/drawing/2014/main" id="{E1148207-F47D-2D2E-26CC-855A0560BCA9}"/>
              </a:ext>
            </a:extLst>
          </p:cNvPr>
          <p:cNvSpPr>
            <a:spLocks noChangeShapeType="1"/>
          </p:cNvSpPr>
          <p:nvPr/>
        </p:nvSpPr>
        <p:spPr bwMode="auto">
          <a:xfrm>
            <a:off x="4972050" y="4702175"/>
            <a:ext cx="1557338" cy="4857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896" name="Line 9">
            <a:extLst>
              <a:ext uri="{FF2B5EF4-FFF2-40B4-BE49-F238E27FC236}">
                <a16:creationId xmlns:a16="http://schemas.microsoft.com/office/drawing/2014/main" id="{6F39C655-E5C3-1B5B-F8D6-B055AF2B5B35}"/>
              </a:ext>
            </a:extLst>
          </p:cNvPr>
          <p:cNvSpPr>
            <a:spLocks noChangeShapeType="1"/>
          </p:cNvSpPr>
          <p:nvPr/>
        </p:nvSpPr>
        <p:spPr bwMode="auto">
          <a:xfrm>
            <a:off x="5200650" y="5207000"/>
            <a:ext cx="1347788" cy="649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897" name="Line 10">
            <a:extLst>
              <a:ext uri="{FF2B5EF4-FFF2-40B4-BE49-F238E27FC236}">
                <a16:creationId xmlns:a16="http://schemas.microsoft.com/office/drawing/2014/main" id="{1A0E181F-91B3-28FB-772A-5EF18558F289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0188" y="4446588"/>
            <a:ext cx="1238250" cy="746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898" name="Line 11">
            <a:extLst>
              <a:ext uri="{FF2B5EF4-FFF2-40B4-BE49-F238E27FC236}">
                <a16:creationId xmlns:a16="http://schemas.microsoft.com/office/drawing/2014/main" id="{12DA290E-A152-9D91-9A5B-13671A1C49EA}"/>
              </a:ext>
            </a:extLst>
          </p:cNvPr>
          <p:cNvSpPr>
            <a:spLocks noChangeShapeType="1"/>
          </p:cNvSpPr>
          <p:nvPr/>
        </p:nvSpPr>
        <p:spPr bwMode="auto">
          <a:xfrm>
            <a:off x="4205288" y="4989513"/>
            <a:ext cx="2343150" cy="1920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899" name="Line 12">
            <a:extLst>
              <a:ext uri="{FF2B5EF4-FFF2-40B4-BE49-F238E27FC236}">
                <a16:creationId xmlns:a16="http://schemas.microsoft.com/office/drawing/2014/main" id="{282F7BCD-FBD5-549F-C380-AD677528B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389563" y="5727700"/>
            <a:ext cx="1139825" cy="1476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00" name="Line 13">
            <a:extLst>
              <a:ext uri="{FF2B5EF4-FFF2-40B4-BE49-F238E27FC236}">
                <a16:creationId xmlns:a16="http://schemas.microsoft.com/office/drawing/2014/main" id="{92E22084-CA96-0AA1-B4A7-295EE11B112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67125" y="2597150"/>
            <a:ext cx="2843213" cy="1257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01" name="Oval 14">
            <a:extLst>
              <a:ext uri="{FF2B5EF4-FFF2-40B4-BE49-F238E27FC236}">
                <a16:creationId xmlns:a16="http://schemas.microsoft.com/office/drawing/2014/main" id="{21A4268F-581C-E750-FFDC-4C8D9C1A59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488" y="1571625"/>
            <a:ext cx="1943100" cy="398145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tIns="0" bIns="1828800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1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2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3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4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5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6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  <a:sym typeface="Symbol" panose="05050102010706020507" pitchFamily="18" charset="2"/>
            </a:endParaRPr>
          </a:p>
          <a:p>
            <a:pPr algn="ctr" latinLnBrk="0">
              <a:spcBef>
                <a:spcPct val="30000"/>
              </a:spcBef>
              <a:spcAft>
                <a:spcPct val="3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e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Symbol" panose="05050102010706020507" pitchFamily="18" charset="2"/>
              </a:rPr>
              <a:t>7  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  <a:sym typeface="Monotype Sorts" pitchFamily="2" charset="2"/>
              </a:rPr>
              <a:t></a:t>
            </a:r>
          </a:p>
        </p:txBody>
      </p:sp>
      <p:sp>
        <p:nvSpPr>
          <p:cNvPr id="37902" name="Text Box 15">
            <a:extLst>
              <a:ext uri="{FF2B5EF4-FFF2-40B4-BE49-F238E27FC236}">
                <a16:creationId xmlns:a16="http://schemas.microsoft.com/office/drawing/2014/main" id="{1A6C72E8-C76D-529C-1AFC-65561B6ADD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7313" y="5857875"/>
            <a:ext cx="1819275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400">
                <a:latin typeface="Times New Roman" panose="02020603050405020304" pitchFamily="18" charset="0"/>
                <a:ea typeface="굴림" panose="020B0600000101010101" pitchFamily="50" charset="-127"/>
              </a:rPr>
              <a:t>EMPLOYEE</a:t>
            </a:r>
          </a:p>
        </p:txBody>
      </p:sp>
      <p:sp>
        <p:nvSpPr>
          <p:cNvPr id="37903" name="Oval 16">
            <a:extLst>
              <a:ext uri="{FF2B5EF4-FFF2-40B4-BE49-F238E27FC236}">
                <a16:creationId xmlns:a16="http://schemas.microsoft.com/office/drawing/2014/main" id="{F13B2E5B-1D75-215F-8B72-9907973BF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4988" y="1835150"/>
            <a:ext cx="1943100" cy="47244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tIns="0" bIns="3200400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60000"/>
              </a:spcBef>
              <a:spcAft>
                <a:spcPct val="6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60000"/>
              </a:spcBef>
              <a:spcAft>
                <a:spcPct val="6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60000"/>
              </a:spcBef>
              <a:spcAft>
                <a:spcPct val="6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3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60000"/>
              </a:spcBef>
              <a:spcAft>
                <a:spcPct val="6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4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60000"/>
              </a:spcBef>
              <a:spcAft>
                <a:spcPct val="6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5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spcBef>
                <a:spcPct val="60000"/>
              </a:spcBef>
              <a:spcAft>
                <a:spcPct val="60000"/>
              </a:spcAft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6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7904" name="Text Box 17">
            <a:extLst>
              <a:ext uri="{FF2B5EF4-FFF2-40B4-BE49-F238E27FC236}">
                <a16:creationId xmlns:a16="http://schemas.microsoft.com/office/drawing/2014/main" id="{CE49AE8D-5651-E8F0-7A5C-C7220DE5BC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5125" y="6000750"/>
            <a:ext cx="217805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400">
                <a:latin typeface="Times New Roman" panose="02020603050405020304" pitchFamily="18" charset="0"/>
                <a:ea typeface="굴림" panose="020B0600000101010101" pitchFamily="50" charset="-127"/>
              </a:rPr>
              <a:t>SUPERVISION</a:t>
            </a:r>
          </a:p>
        </p:txBody>
      </p:sp>
      <p:sp>
        <p:nvSpPr>
          <p:cNvPr id="37905" name="Rectangle 18">
            <a:extLst>
              <a:ext uri="{FF2B5EF4-FFF2-40B4-BE49-F238E27FC236}">
                <a16:creationId xmlns:a16="http://schemas.microsoft.com/office/drawing/2014/main" id="{E1E52C35-269D-EFAB-C5A8-BD9641DF0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1288" y="2411413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7906" name="Rectangle 19">
            <a:extLst>
              <a:ext uri="{FF2B5EF4-FFF2-40B4-BE49-F238E27FC236}">
                <a16:creationId xmlns:a16="http://schemas.microsoft.com/office/drawing/2014/main" id="{0E92FDAE-FE37-F7E3-32D0-71D13519D7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1288" y="3097213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7907" name="Rectangle 20">
            <a:extLst>
              <a:ext uri="{FF2B5EF4-FFF2-40B4-BE49-F238E27FC236}">
                <a16:creationId xmlns:a16="http://schemas.microsoft.com/office/drawing/2014/main" id="{3B04BA2E-AE31-8C20-5FBE-4A586EE78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1288" y="3740150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7908" name="Rectangle 21">
            <a:extLst>
              <a:ext uri="{FF2B5EF4-FFF2-40B4-BE49-F238E27FC236}">
                <a16:creationId xmlns:a16="http://schemas.microsoft.com/office/drawing/2014/main" id="{F1B04DCC-D41A-26F5-D1FA-59B2608863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1288" y="4411663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7909" name="Rectangle 22">
            <a:extLst>
              <a:ext uri="{FF2B5EF4-FFF2-40B4-BE49-F238E27FC236}">
                <a16:creationId xmlns:a16="http://schemas.microsoft.com/office/drawing/2014/main" id="{0370BEC7-0C84-D568-702A-6E3E421F8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1288" y="5064125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7910" name="Rectangle 23">
            <a:extLst>
              <a:ext uri="{FF2B5EF4-FFF2-40B4-BE49-F238E27FC236}">
                <a16:creationId xmlns:a16="http://schemas.microsoft.com/office/drawing/2014/main" id="{4D250647-CB88-DBD4-3614-14E8FA0A4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1288" y="5768975"/>
            <a:ext cx="209550" cy="1809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7911" name="Line 24">
            <a:extLst>
              <a:ext uri="{FF2B5EF4-FFF2-40B4-BE49-F238E27FC236}">
                <a16:creationId xmlns:a16="http://schemas.microsoft.com/office/drawing/2014/main" id="{8C972041-B0D4-3CFE-A431-9017620BEF22}"/>
              </a:ext>
            </a:extLst>
          </p:cNvPr>
          <p:cNvSpPr>
            <a:spLocks noChangeShapeType="1"/>
          </p:cNvSpPr>
          <p:nvPr/>
        </p:nvSpPr>
        <p:spPr bwMode="auto">
          <a:xfrm>
            <a:off x="2376488" y="2863850"/>
            <a:ext cx="2646362" cy="2444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12" name="Line 25">
            <a:extLst>
              <a:ext uri="{FF2B5EF4-FFF2-40B4-BE49-F238E27FC236}">
                <a16:creationId xmlns:a16="http://schemas.microsoft.com/office/drawing/2014/main" id="{200A84BF-FD51-8F2A-4553-FD1C8C012E56}"/>
              </a:ext>
            </a:extLst>
          </p:cNvPr>
          <p:cNvSpPr>
            <a:spLocks noChangeShapeType="1"/>
          </p:cNvSpPr>
          <p:nvPr/>
        </p:nvSpPr>
        <p:spPr bwMode="auto">
          <a:xfrm>
            <a:off x="4675188" y="2443163"/>
            <a:ext cx="1835150" cy="50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13" name="Text Box 26">
            <a:extLst>
              <a:ext uri="{FF2B5EF4-FFF2-40B4-BE49-F238E27FC236}">
                <a16:creationId xmlns:a16="http://schemas.microsoft.com/office/drawing/2014/main" id="{3642B156-6AD4-9DCB-9F41-7C47D19A17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0863" y="2249488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</a:p>
        </p:txBody>
      </p:sp>
      <p:sp>
        <p:nvSpPr>
          <p:cNvPr id="37914" name="Line 27">
            <a:extLst>
              <a:ext uri="{FF2B5EF4-FFF2-40B4-BE49-F238E27FC236}">
                <a16:creationId xmlns:a16="http://schemas.microsoft.com/office/drawing/2014/main" id="{9AF00747-1EE7-15DA-0390-10FAD3C85F5F}"/>
              </a:ext>
            </a:extLst>
          </p:cNvPr>
          <p:cNvSpPr>
            <a:spLocks noChangeShapeType="1"/>
          </p:cNvSpPr>
          <p:nvPr/>
        </p:nvSpPr>
        <p:spPr bwMode="auto">
          <a:xfrm>
            <a:off x="2414588" y="2406650"/>
            <a:ext cx="1979612" cy="3206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15" name="Text Box 28">
            <a:extLst>
              <a:ext uri="{FF2B5EF4-FFF2-40B4-BE49-F238E27FC236}">
                <a16:creationId xmlns:a16="http://schemas.microsoft.com/office/drawing/2014/main" id="{EB95B879-F8A3-063A-D6EA-89854805F1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8963" y="2535238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</a:p>
        </p:txBody>
      </p:sp>
      <p:sp>
        <p:nvSpPr>
          <p:cNvPr id="37916" name="Line 29">
            <a:extLst>
              <a:ext uri="{FF2B5EF4-FFF2-40B4-BE49-F238E27FC236}">
                <a16:creationId xmlns:a16="http://schemas.microsoft.com/office/drawing/2014/main" id="{B97EC599-230B-21F7-4AEC-10584733ED36}"/>
              </a:ext>
            </a:extLst>
          </p:cNvPr>
          <p:cNvSpPr>
            <a:spLocks noChangeShapeType="1"/>
          </p:cNvSpPr>
          <p:nvPr/>
        </p:nvSpPr>
        <p:spPr bwMode="auto">
          <a:xfrm>
            <a:off x="2338388" y="2406650"/>
            <a:ext cx="2359025" cy="776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17" name="Text Box 30">
            <a:extLst>
              <a:ext uri="{FF2B5EF4-FFF2-40B4-BE49-F238E27FC236}">
                <a16:creationId xmlns:a16="http://schemas.microsoft.com/office/drawing/2014/main" id="{460A4E9E-BF1F-776A-C0AF-35DECD3F7F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25" y="303371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</a:p>
        </p:txBody>
      </p:sp>
      <p:sp>
        <p:nvSpPr>
          <p:cNvPr id="37918" name="Text Box 31">
            <a:extLst>
              <a:ext uri="{FF2B5EF4-FFF2-40B4-BE49-F238E27FC236}">
                <a16:creationId xmlns:a16="http://schemas.microsoft.com/office/drawing/2014/main" id="{95B1928B-E0B2-D1BC-9BDE-61A2AA35A7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9513" y="2897188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</a:p>
        </p:txBody>
      </p:sp>
      <p:sp>
        <p:nvSpPr>
          <p:cNvPr id="37919" name="Line 32">
            <a:extLst>
              <a:ext uri="{FF2B5EF4-FFF2-40B4-BE49-F238E27FC236}">
                <a16:creationId xmlns:a16="http://schemas.microsoft.com/office/drawing/2014/main" id="{67ABFD5D-BCA6-7268-665C-ACEDE5FEF45A}"/>
              </a:ext>
            </a:extLst>
          </p:cNvPr>
          <p:cNvSpPr>
            <a:spLocks noChangeShapeType="1"/>
          </p:cNvSpPr>
          <p:nvPr/>
        </p:nvSpPr>
        <p:spPr bwMode="auto">
          <a:xfrm>
            <a:off x="2389188" y="2366963"/>
            <a:ext cx="1987550" cy="69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20" name="Line 33">
            <a:extLst>
              <a:ext uri="{FF2B5EF4-FFF2-40B4-BE49-F238E27FC236}">
                <a16:creationId xmlns:a16="http://schemas.microsoft.com/office/drawing/2014/main" id="{98E93BF6-754A-125C-FC5C-793B3D489E8F}"/>
              </a:ext>
            </a:extLst>
          </p:cNvPr>
          <p:cNvSpPr>
            <a:spLocks noChangeShapeType="1"/>
          </p:cNvSpPr>
          <p:nvPr/>
        </p:nvSpPr>
        <p:spPr bwMode="auto">
          <a:xfrm>
            <a:off x="2338388" y="3359150"/>
            <a:ext cx="1638300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21" name="Line 34">
            <a:extLst>
              <a:ext uri="{FF2B5EF4-FFF2-40B4-BE49-F238E27FC236}">
                <a16:creationId xmlns:a16="http://schemas.microsoft.com/office/drawing/2014/main" id="{516B03F3-5899-0D2C-D4F8-9393479FD784}"/>
              </a:ext>
            </a:extLst>
          </p:cNvPr>
          <p:cNvSpPr>
            <a:spLocks noChangeShapeType="1"/>
          </p:cNvSpPr>
          <p:nvPr/>
        </p:nvSpPr>
        <p:spPr bwMode="auto">
          <a:xfrm>
            <a:off x="2414588" y="3854450"/>
            <a:ext cx="2133600" cy="342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22" name="Text Box 35">
            <a:extLst>
              <a:ext uri="{FF2B5EF4-FFF2-40B4-BE49-F238E27FC236}">
                <a16:creationId xmlns:a16="http://schemas.microsoft.com/office/drawing/2014/main" id="{434E6975-54DF-B42E-46A0-17EB31BA98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9775" y="402431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</a:p>
        </p:txBody>
      </p:sp>
      <p:sp>
        <p:nvSpPr>
          <p:cNvPr id="37923" name="Line 36">
            <a:extLst>
              <a:ext uri="{FF2B5EF4-FFF2-40B4-BE49-F238E27FC236}">
                <a16:creationId xmlns:a16="http://schemas.microsoft.com/office/drawing/2014/main" id="{54F04ECD-F7C9-9253-2843-AD973C08CA86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7438" y="3873500"/>
            <a:ext cx="2381250" cy="7429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24" name="Text Box 37">
            <a:extLst>
              <a:ext uri="{FF2B5EF4-FFF2-40B4-BE49-F238E27FC236}">
                <a16:creationId xmlns:a16="http://schemas.microsoft.com/office/drawing/2014/main" id="{50E6D279-77F0-D852-9B7E-0E8FECD22E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2175" y="444341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</a:p>
        </p:txBody>
      </p:sp>
      <p:sp>
        <p:nvSpPr>
          <p:cNvPr id="37925" name="Line 38">
            <a:extLst>
              <a:ext uri="{FF2B5EF4-FFF2-40B4-BE49-F238E27FC236}">
                <a16:creationId xmlns:a16="http://schemas.microsoft.com/office/drawing/2014/main" id="{664A4F9C-0394-5FA1-580E-8C4F38B49C9D}"/>
              </a:ext>
            </a:extLst>
          </p:cNvPr>
          <p:cNvSpPr>
            <a:spLocks noChangeShapeType="1"/>
          </p:cNvSpPr>
          <p:nvPr/>
        </p:nvSpPr>
        <p:spPr bwMode="auto">
          <a:xfrm>
            <a:off x="2376488" y="3873500"/>
            <a:ext cx="2533650" cy="12207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26" name="Text Box 39">
            <a:extLst>
              <a:ext uri="{FF2B5EF4-FFF2-40B4-BE49-F238E27FC236}">
                <a16:creationId xmlns:a16="http://schemas.microsoft.com/office/drawing/2014/main" id="{29C8DE71-A051-31F2-01D3-93070D01C7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2675" y="497681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</a:p>
        </p:txBody>
      </p:sp>
      <p:sp>
        <p:nvSpPr>
          <p:cNvPr id="37927" name="Line 40">
            <a:extLst>
              <a:ext uri="{FF2B5EF4-FFF2-40B4-BE49-F238E27FC236}">
                <a16:creationId xmlns:a16="http://schemas.microsoft.com/office/drawing/2014/main" id="{85963313-9866-D1B8-A6B8-130BB7A69C8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95538" y="3968750"/>
            <a:ext cx="990600" cy="3619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28" name="Text Box 41">
            <a:extLst>
              <a:ext uri="{FF2B5EF4-FFF2-40B4-BE49-F238E27FC236}">
                <a16:creationId xmlns:a16="http://schemas.microsoft.com/office/drawing/2014/main" id="{03DC081C-0CC2-87CF-099C-299EEAB882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87725" y="370046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</a:p>
        </p:txBody>
      </p:sp>
      <p:sp>
        <p:nvSpPr>
          <p:cNvPr id="37929" name="Text Box 42">
            <a:extLst>
              <a:ext uri="{FF2B5EF4-FFF2-40B4-BE49-F238E27FC236}">
                <a16:creationId xmlns:a16="http://schemas.microsoft.com/office/drawing/2014/main" id="{EDD9D47E-8D3F-DAF9-198F-46DE00F8E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9225" y="333851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</a:p>
        </p:txBody>
      </p:sp>
      <p:sp>
        <p:nvSpPr>
          <p:cNvPr id="37930" name="Line 43">
            <a:extLst>
              <a:ext uri="{FF2B5EF4-FFF2-40B4-BE49-F238E27FC236}">
                <a16:creationId xmlns:a16="http://schemas.microsoft.com/office/drawing/2014/main" id="{C80B4737-D3F9-EDFF-89C6-FB0066D4E10A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7438" y="4330700"/>
            <a:ext cx="2762250" cy="123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31" name="Text Box 44">
            <a:extLst>
              <a:ext uri="{FF2B5EF4-FFF2-40B4-BE49-F238E27FC236}">
                <a16:creationId xmlns:a16="http://schemas.microsoft.com/office/drawing/2014/main" id="{F0EB2683-F453-6179-9EF0-B8C97B49C4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2538" y="425291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</a:p>
        </p:txBody>
      </p:sp>
      <p:sp>
        <p:nvSpPr>
          <p:cNvPr id="37932" name="Line 45">
            <a:extLst>
              <a:ext uri="{FF2B5EF4-FFF2-40B4-BE49-F238E27FC236}">
                <a16:creationId xmlns:a16="http://schemas.microsoft.com/office/drawing/2014/main" id="{EA1FE568-0C31-742B-D5C3-502FAE67EA67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7438" y="4826000"/>
            <a:ext cx="1543050" cy="127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33" name="Text Box 46">
            <a:extLst>
              <a:ext uri="{FF2B5EF4-FFF2-40B4-BE49-F238E27FC236}">
                <a16:creationId xmlns:a16="http://schemas.microsoft.com/office/drawing/2014/main" id="{9265B4E8-2249-EC3A-EBDD-7FBD679BF9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2075" y="476726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</a:p>
        </p:txBody>
      </p:sp>
      <p:sp>
        <p:nvSpPr>
          <p:cNvPr id="37934" name="Line 47">
            <a:extLst>
              <a:ext uri="{FF2B5EF4-FFF2-40B4-BE49-F238E27FC236}">
                <a16:creationId xmlns:a16="http://schemas.microsoft.com/office/drawing/2014/main" id="{0990044C-8BDC-840C-094D-1B9769B4489C}"/>
              </a:ext>
            </a:extLst>
          </p:cNvPr>
          <p:cNvSpPr>
            <a:spLocks noChangeShapeType="1"/>
          </p:cNvSpPr>
          <p:nvPr/>
        </p:nvSpPr>
        <p:spPr bwMode="auto">
          <a:xfrm>
            <a:off x="2376488" y="5340350"/>
            <a:ext cx="2800350" cy="3635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7935" name="Text Box 48">
            <a:extLst>
              <a:ext uri="{FF2B5EF4-FFF2-40B4-BE49-F238E27FC236}">
                <a16:creationId xmlns:a16="http://schemas.microsoft.com/office/drawing/2014/main" id="{0670EE97-2235-1B2C-1B4B-D05C84C51C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325" y="549116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</a:p>
        </p:txBody>
      </p:sp>
      <p:sp>
        <p:nvSpPr>
          <p:cNvPr id="37936" name="Rectangle 2">
            <a:extLst>
              <a:ext uri="{FF2B5EF4-FFF2-40B4-BE49-F238E27FC236}">
                <a16:creationId xmlns:a16="http://schemas.microsoft.com/office/drawing/2014/main" id="{32D212C7-1148-D5FA-2808-BD3E90D1A6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96863" y="255588"/>
            <a:ext cx="8496300" cy="909637"/>
          </a:xfrm>
          <a:noFill/>
        </p:spPr>
        <p:txBody>
          <a:bodyPr lIns="92075" tIns="46038" rIns="92075" bIns="46038"/>
          <a:lstStyle/>
          <a:p>
            <a:pPr>
              <a:lnSpc>
                <a:spcPct val="130000"/>
              </a:lnSpc>
            </a:pPr>
            <a:r>
              <a:rPr lang="ko-KR" altLang="en-US" sz="3600" b="0"/>
              <a:t>순환적 관계 타입의 예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데이타베이스 설계</a:t>
            </a:r>
          </a:p>
        </p:txBody>
      </p:sp>
      <p:sp>
        <p:nvSpPr>
          <p:cNvPr id="9219" name="Freeform 4"/>
          <p:cNvSpPr>
            <a:spLocks/>
          </p:cNvSpPr>
          <p:nvPr/>
        </p:nvSpPr>
        <p:spPr bwMode="gray">
          <a:xfrm>
            <a:off x="1028700" y="2779713"/>
            <a:ext cx="2019300" cy="962025"/>
          </a:xfrm>
          <a:custGeom>
            <a:avLst/>
            <a:gdLst>
              <a:gd name="T0" fmla="*/ 2147483646 w 2320"/>
              <a:gd name="T1" fmla="*/ 2147483646 h 792"/>
              <a:gd name="T2" fmla="*/ 2147483646 w 2320"/>
              <a:gd name="T3" fmla="*/ 0 h 792"/>
              <a:gd name="T4" fmla="*/ 0 w 2320"/>
              <a:gd name="T5" fmla="*/ 0 h 792"/>
              <a:gd name="T6" fmla="*/ 0 w 2320"/>
              <a:gd name="T7" fmla="*/ 2147483646 h 792"/>
              <a:gd name="T8" fmla="*/ 2147483646 w 2320"/>
              <a:gd name="T9" fmla="*/ 2147483646 h 792"/>
              <a:gd name="T10" fmla="*/ 2147483646 w 2320"/>
              <a:gd name="T11" fmla="*/ 2147483646 h 792"/>
              <a:gd name="T12" fmla="*/ 2147483646 w 2320"/>
              <a:gd name="T13" fmla="*/ 2147483646 h 79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20"/>
              <a:gd name="T22" fmla="*/ 0 h 792"/>
              <a:gd name="T23" fmla="*/ 2320 w 2320"/>
              <a:gd name="T24" fmla="*/ 792 h 79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220" name="Freeform 5"/>
          <p:cNvSpPr>
            <a:spLocks/>
          </p:cNvSpPr>
          <p:nvPr/>
        </p:nvSpPr>
        <p:spPr bwMode="gray">
          <a:xfrm rot="10800000">
            <a:off x="6096000" y="1828800"/>
            <a:ext cx="1924050" cy="962025"/>
          </a:xfrm>
          <a:custGeom>
            <a:avLst/>
            <a:gdLst>
              <a:gd name="T0" fmla="*/ 2147483646 w 2320"/>
              <a:gd name="T1" fmla="*/ 2147483646 h 792"/>
              <a:gd name="T2" fmla="*/ 2147483646 w 2320"/>
              <a:gd name="T3" fmla="*/ 0 h 792"/>
              <a:gd name="T4" fmla="*/ 0 w 2320"/>
              <a:gd name="T5" fmla="*/ 0 h 792"/>
              <a:gd name="T6" fmla="*/ 0 w 2320"/>
              <a:gd name="T7" fmla="*/ 2147483646 h 792"/>
              <a:gd name="T8" fmla="*/ 2147483646 w 2320"/>
              <a:gd name="T9" fmla="*/ 2147483646 h 792"/>
              <a:gd name="T10" fmla="*/ 2147483646 w 2320"/>
              <a:gd name="T11" fmla="*/ 2147483646 h 792"/>
              <a:gd name="T12" fmla="*/ 2147483646 w 2320"/>
              <a:gd name="T13" fmla="*/ 2147483646 h 79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20"/>
              <a:gd name="T22" fmla="*/ 0 h 792"/>
              <a:gd name="T23" fmla="*/ 2320 w 2320"/>
              <a:gd name="T24" fmla="*/ 792 h 79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221" name="Rectangle 6"/>
          <p:cNvSpPr>
            <a:spLocks noChangeArrowheads="1"/>
          </p:cNvSpPr>
          <p:nvPr/>
        </p:nvSpPr>
        <p:spPr bwMode="gray">
          <a:xfrm>
            <a:off x="1208088" y="2017713"/>
            <a:ext cx="6629400" cy="1524000"/>
          </a:xfrm>
          <a:prstGeom prst="rect">
            <a:avLst/>
          </a:prstGeom>
          <a:solidFill>
            <a:srgbClr val="006699"/>
          </a:solidFill>
          <a:ln w="9525">
            <a:solidFill>
              <a:srgbClr val="FFFFFF"/>
            </a:solidFill>
            <a:miter lim="800000"/>
            <a:headEnd/>
            <a:tailEnd/>
          </a:ln>
          <a:effectLst>
            <a:outerShdw sy="50000" kx="-2453608" rotWithShape="0">
              <a:schemeClr val="bg2">
                <a:alpha val="50000"/>
              </a:schemeClr>
            </a:outerShdw>
          </a:effectLst>
        </p:spPr>
        <p:txBody>
          <a:bodyPr anchor="ctr"/>
          <a:lstStyle>
            <a:lvl1pPr marL="342900" indent="-342900"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lvl="1" algn="just" eaLnBrk="1" hangingPunct="1">
              <a:lnSpc>
                <a:spcPct val="140000"/>
              </a:lnSpc>
              <a:spcBef>
                <a:spcPct val="0"/>
              </a:spcBef>
              <a:buFontTx/>
              <a:buNone/>
            </a:pPr>
            <a:r>
              <a:rPr lang="ko-KR" altLang="en-US" sz="2000" b="1">
                <a:solidFill>
                  <a:srgbClr val="FFFFCC"/>
                </a:solidFill>
                <a:latin typeface="HY동녘M" pitchFamily="18" charset="-127"/>
              </a:rPr>
              <a:t>조직체의 운영과 목적을 지원하기 위해 </a:t>
            </a:r>
            <a:endParaRPr lang="en-US" altLang="ko-KR" sz="2000" b="1">
              <a:solidFill>
                <a:srgbClr val="FFFFCC"/>
              </a:solidFill>
              <a:latin typeface="HY동녘M" pitchFamily="18" charset="-127"/>
            </a:endParaRPr>
          </a:p>
          <a:p>
            <a:pPr lvl="1" algn="just" eaLnBrk="1" hangingPunct="1">
              <a:lnSpc>
                <a:spcPct val="140000"/>
              </a:lnSpc>
              <a:spcBef>
                <a:spcPct val="0"/>
              </a:spcBef>
              <a:buFontTx/>
              <a:buNone/>
            </a:pPr>
            <a:r>
              <a:rPr lang="ko-KR" altLang="en-US" sz="2000" b="1">
                <a:solidFill>
                  <a:srgbClr val="FFFFCC"/>
                </a:solidFill>
                <a:latin typeface="HY동녘M" pitchFamily="18" charset="-127"/>
              </a:rPr>
              <a:t>데이터베이스를 생성하는 과정</a:t>
            </a:r>
          </a:p>
        </p:txBody>
      </p:sp>
      <p:sp>
        <p:nvSpPr>
          <p:cNvPr id="9222" name="Freeform 7"/>
          <p:cNvSpPr>
            <a:spLocks/>
          </p:cNvSpPr>
          <p:nvPr/>
        </p:nvSpPr>
        <p:spPr bwMode="gray">
          <a:xfrm>
            <a:off x="1047750" y="4913313"/>
            <a:ext cx="2019300" cy="962025"/>
          </a:xfrm>
          <a:custGeom>
            <a:avLst/>
            <a:gdLst>
              <a:gd name="T0" fmla="*/ 2147483646 w 2320"/>
              <a:gd name="T1" fmla="*/ 2147483646 h 792"/>
              <a:gd name="T2" fmla="*/ 2147483646 w 2320"/>
              <a:gd name="T3" fmla="*/ 0 h 792"/>
              <a:gd name="T4" fmla="*/ 0 w 2320"/>
              <a:gd name="T5" fmla="*/ 0 h 792"/>
              <a:gd name="T6" fmla="*/ 0 w 2320"/>
              <a:gd name="T7" fmla="*/ 2147483646 h 792"/>
              <a:gd name="T8" fmla="*/ 2147483646 w 2320"/>
              <a:gd name="T9" fmla="*/ 2147483646 h 792"/>
              <a:gd name="T10" fmla="*/ 2147483646 w 2320"/>
              <a:gd name="T11" fmla="*/ 2147483646 h 792"/>
              <a:gd name="T12" fmla="*/ 2147483646 w 2320"/>
              <a:gd name="T13" fmla="*/ 2147483646 h 79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20"/>
              <a:gd name="T22" fmla="*/ 0 h 792"/>
              <a:gd name="T23" fmla="*/ 2320 w 2320"/>
              <a:gd name="T24" fmla="*/ 792 h 79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DFE29A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223" name="Freeform 8"/>
          <p:cNvSpPr>
            <a:spLocks/>
          </p:cNvSpPr>
          <p:nvPr/>
        </p:nvSpPr>
        <p:spPr bwMode="gray">
          <a:xfrm rot="10800000">
            <a:off x="6115050" y="3962400"/>
            <a:ext cx="1924050" cy="962025"/>
          </a:xfrm>
          <a:custGeom>
            <a:avLst/>
            <a:gdLst>
              <a:gd name="T0" fmla="*/ 2147483646 w 2320"/>
              <a:gd name="T1" fmla="*/ 2147483646 h 792"/>
              <a:gd name="T2" fmla="*/ 2147483646 w 2320"/>
              <a:gd name="T3" fmla="*/ 0 h 792"/>
              <a:gd name="T4" fmla="*/ 0 w 2320"/>
              <a:gd name="T5" fmla="*/ 0 h 792"/>
              <a:gd name="T6" fmla="*/ 0 w 2320"/>
              <a:gd name="T7" fmla="*/ 2147483646 h 792"/>
              <a:gd name="T8" fmla="*/ 2147483646 w 2320"/>
              <a:gd name="T9" fmla="*/ 2147483646 h 792"/>
              <a:gd name="T10" fmla="*/ 2147483646 w 2320"/>
              <a:gd name="T11" fmla="*/ 2147483646 h 792"/>
              <a:gd name="T12" fmla="*/ 2147483646 w 2320"/>
              <a:gd name="T13" fmla="*/ 2147483646 h 79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20"/>
              <a:gd name="T22" fmla="*/ 0 h 792"/>
              <a:gd name="T23" fmla="*/ 2320 w 2320"/>
              <a:gd name="T24" fmla="*/ 792 h 79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DFE29A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224" name="Rectangle 9"/>
          <p:cNvSpPr>
            <a:spLocks noChangeArrowheads="1"/>
          </p:cNvSpPr>
          <p:nvPr/>
        </p:nvSpPr>
        <p:spPr bwMode="gray">
          <a:xfrm>
            <a:off x="1227138" y="4151313"/>
            <a:ext cx="6629400" cy="1524000"/>
          </a:xfrm>
          <a:prstGeom prst="rect">
            <a:avLst/>
          </a:prstGeom>
          <a:solidFill>
            <a:srgbClr val="009999"/>
          </a:solidFill>
          <a:ln w="9525">
            <a:solidFill>
              <a:srgbClr val="FFFFFF"/>
            </a:solidFill>
            <a:miter lim="800000"/>
            <a:headEnd/>
            <a:tailEnd/>
          </a:ln>
          <a:effectLst>
            <a:outerShdw sy="50000" kx="-2453608" rotWithShape="0">
              <a:schemeClr val="bg2">
                <a:alpha val="50000"/>
              </a:schemeClr>
            </a:outerShdw>
          </a:effectLst>
        </p:spPr>
        <p:txBody>
          <a:bodyPr anchor="ctr"/>
          <a:lstStyle>
            <a:lvl1pPr marL="342900" indent="-342900"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lvl="1" algn="just" eaLnBrk="1" hangingPunct="1">
              <a:lnSpc>
                <a:spcPct val="140000"/>
              </a:lnSpc>
              <a:spcBef>
                <a:spcPct val="0"/>
              </a:spcBef>
              <a:buFontTx/>
              <a:buNone/>
            </a:pPr>
            <a:r>
              <a:rPr lang="ko-KR" altLang="en-US" sz="2000" b="1">
                <a:solidFill>
                  <a:srgbClr val="FFFFCC"/>
                </a:solidFill>
                <a:latin typeface="HY동녘M" pitchFamily="18" charset="-127"/>
              </a:rPr>
              <a:t>모든 주요 응용과 사용자들이 요구하는 </a:t>
            </a:r>
            <a:endParaRPr lang="en-US" altLang="ko-KR" sz="2000" b="1">
              <a:solidFill>
                <a:srgbClr val="FFFFCC"/>
              </a:solidFill>
              <a:latin typeface="HY동녘M" pitchFamily="18" charset="-127"/>
            </a:endParaRPr>
          </a:p>
          <a:p>
            <a:pPr lvl="1" algn="just" eaLnBrk="1" hangingPunct="1">
              <a:lnSpc>
                <a:spcPct val="140000"/>
              </a:lnSpc>
              <a:spcBef>
                <a:spcPct val="0"/>
              </a:spcBef>
              <a:buFontTx/>
              <a:buNone/>
            </a:pPr>
            <a:r>
              <a:rPr lang="ko-KR" altLang="en-US" sz="2000" b="1">
                <a:solidFill>
                  <a:srgbClr val="FFFFCC"/>
                </a:solidFill>
                <a:latin typeface="HY동녘M" pitchFamily="18" charset="-127"/>
              </a:rPr>
              <a:t>데이터</a:t>
            </a:r>
            <a:r>
              <a:rPr lang="en-US" altLang="ko-KR" sz="2000" b="1">
                <a:solidFill>
                  <a:srgbClr val="FFFFCC"/>
                </a:solidFill>
                <a:latin typeface="HY동녘M" pitchFamily="18" charset="-127"/>
              </a:rPr>
              <a:t>, </a:t>
            </a:r>
            <a:r>
              <a:rPr lang="ko-KR" altLang="en-US" sz="2000" b="1">
                <a:solidFill>
                  <a:srgbClr val="FFFFCC"/>
                </a:solidFill>
                <a:latin typeface="HY동녘M" pitchFamily="18" charset="-127"/>
              </a:rPr>
              <a:t>데이터 간의 관계를 표현하는 것</a:t>
            </a:r>
          </a:p>
        </p:txBody>
      </p:sp>
    </p:spTree>
    <p:extLst>
      <p:ext uri="{BB962C8B-B14F-4D97-AF65-F5344CB8AC3E}">
        <p14:creationId xmlns:p14="http://schemas.microsoft.com/office/powerpoint/2010/main" val="120688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015"/>
    </mc:Choice>
    <mc:Fallback xmlns="">
      <p:transition spd="slow" advTm="58015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3">
            <a:extLst>
              <a:ext uri="{FF2B5EF4-FFF2-40B4-BE49-F238E27FC236}">
                <a16:creationId xmlns:a16="http://schemas.microsoft.com/office/drawing/2014/main" id="{CDFEB592-851F-71C0-8584-06239EF691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284663" y="1169988"/>
            <a:ext cx="4705350" cy="5616575"/>
          </a:xfrm>
          <a:noFill/>
          <a:ln cap="flat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ENTITY TYPE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WEAK ENTITY TYPE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RELATIONSHIP TYPE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IDENTIFYING RELATIONSHIP TYPE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ATTRIBUTE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KEY ATTRIBUTE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MULTIVALUED ATTRIBUTE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COMPOSITE ATTRIBUTE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DERIVED ATTRIBUTE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TOTAL PARTICIPATION OF E2 IN R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CARDINALITY RATIO 1:N FOR E1:E2 IN R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1400"/>
              <a:t>STRUCTURAL CONSTRAINT (min, max) ON  </a:t>
            </a:r>
          </a:p>
          <a:p>
            <a:pPr marL="0" indent="0">
              <a:lnSpc>
                <a:spcPct val="20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ko-KR" sz="1400"/>
              <a:t> PARTICIPATION OF E IN R</a:t>
            </a:r>
          </a:p>
        </p:txBody>
      </p:sp>
      <p:sp>
        <p:nvSpPr>
          <p:cNvPr id="39939" name="Text Box 4">
            <a:extLst>
              <a:ext uri="{FF2B5EF4-FFF2-40B4-BE49-F238E27FC236}">
                <a16:creationId xmlns:a16="http://schemas.microsoft.com/office/drawing/2014/main" id="{E2388FC7-7A24-FA0C-1769-CDCBB50FDA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0463" y="1370013"/>
            <a:ext cx="8953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0" bIns="0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u="sng">
                <a:latin typeface="Times New Roman" panose="02020603050405020304" pitchFamily="18" charset="0"/>
                <a:ea typeface="굴림" panose="020B0600000101010101" pitchFamily="50" charset="-127"/>
              </a:rPr>
              <a:t>Symbol</a:t>
            </a:r>
          </a:p>
        </p:txBody>
      </p:sp>
      <p:sp>
        <p:nvSpPr>
          <p:cNvPr id="39940" name="Rectangle 5">
            <a:extLst>
              <a:ext uri="{FF2B5EF4-FFF2-40B4-BE49-F238E27FC236}">
                <a16:creationId xmlns:a16="http://schemas.microsoft.com/office/drawing/2014/main" id="{A320577F-1E5F-9412-2A87-A3BBF2C9A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0963" y="1293813"/>
            <a:ext cx="901700" cy="3143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39941" name="Group 6">
            <a:extLst>
              <a:ext uri="{FF2B5EF4-FFF2-40B4-BE49-F238E27FC236}">
                <a16:creationId xmlns:a16="http://schemas.microsoft.com/office/drawing/2014/main" id="{4EBE5023-CDF0-D9FF-CA51-BE5426DDA1AD}"/>
              </a:ext>
            </a:extLst>
          </p:cNvPr>
          <p:cNvGrpSpPr>
            <a:grpSpLocks/>
          </p:cNvGrpSpPr>
          <p:nvPr/>
        </p:nvGrpSpPr>
        <p:grpSpPr bwMode="auto">
          <a:xfrm>
            <a:off x="2576513" y="1725613"/>
            <a:ext cx="990600" cy="400050"/>
            <a:chOff x="1085" y="1108"/>
            <a:chExt cx="624" cy="252"/>
          </a:xfrm>
        </p:grpSpPr>
        <p:sp>
          <p:nvSpPr>
            <p:cNvPr id="39995" name="Rectangle 7">
              <a:extLst>
                <a:ext uri="{FF2B5EF4-FFF2-40B4-BE49-F238E27FC236}">
                  <a16:creationId xmlns:a16="http://schemas.microsoft.com/office/drawing/2014/main" id="{BBDB4405-2BCF-4866-0E65-066FBF250E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9" y="1130"/>
              <a:ext cx="576" cy="20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9996" name="Rectangle 8">
              <a:extLst>
                <a:ext uri="{FF2B5EF4-FFF2-40B4-BE49-F238E27FC236}">
                  <a16:creationId xmlns:a16="http://schemas.microsoft.com/office/drawing/2014/main" id="{0F3FB6EB-E760-B442-DA19-9F69E87229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" y="1108"/>
              <a:ext cx="624" cy="25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sp>
        <p:nvSpPr>
          <p:cNvPr id="39942" name="Rectangle 9">
            <a:extLst>
              <a:ext uri="{FF2B5EF4-FFF2-40B4-BE49-F238E27FC236}">
                <a16:creationId xmlns:a16="http://schemas.microsoft.com/office/drawing/2014/main" id="{7D5E30AE-994A-A1BB-8044-DD1BBC5EF8AE}"/>
              </a:ext>
            </a:extLst>
          </p:cNvPr>
          <p:cNvSpPr>
            <a:spLocks noChangeArrowheads="1"/>
          </p:cNvSpPr>
          <p:nvPr/>
        </p:nvSpPr>
        <p:spPr bwMode="auto">
          <a:xfrm rot="2723072">
            <a:off x="2892425" y="2246313"/>
            <a:ext cx="254000" cy="254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39943" name="Group 10">
            <a:extLst>
              <a:ext uri="{FF2B5EF4-FFF2-40B4-BE49-F238E27FC236}">
                <a16:creationId xmlns:a16="http://schemas.microsoft.com/office/drawing/2014/main" id="{8120F3A8-555B-F993-639C-DF5EEC8A6392}"/>
              </a:ext>
            </a:extLst>
          </p:cNvPr>
          <p:cNvGrpSpPr>
            <a:grpSpLocks/>
          </p:cNvGrpSpPr>
          <p:nvPr/>
        </p:nvGrpSpPr>
        <p:grpSpPr bwMode="auto">
          <a:xfrm>
            <a:off x="2859088" y="2651125"/>
            <a:ext cx="320675" cy="320675"/>
            <a:chOff x="1263" y="1691"/>
            <a:chExt cx="202" cy="202"/>
          </a:xfrm>
        </p:grpSpPr>
        <p:sp>
          <p:nvSpPr>
            <p:cNvPr id="39993" name="Rectangle 11">
              <a:extLst>
                <a:ext uri="{FF2B5EF4-FFF2-40B4-BE49-F238E27FC236}">
                  <a16:creationId xmlns:a16="http://schemas.microsoft.com/office/drawing/2014/main" id="{66962396-DE9D-8C42-0B3F-C6E0575761B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23072">
              <a:off x="1284" y="1717"/>
              <a:ext cx="160" cy="16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9994" name="Rectangle 12">
              <a:extLst>
                <a:ext uri="{FF2B5EF4-FFF2-40B4-BE49-F238E27FC236}">
                  <a16:creationId xmlns:a16="http://schemas.microsoft.com/office/drawing/2014/main" id="{8921AF37-AE29-C86A-459F-D25A18169E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23072">
              <a:off x="1263" y="1691"/>
              <a:ext cx="202" cy="20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39944" name="Group 13">
            <a:extLst>
              <a:ext uri="{FF2B5EF4-FFF2-40B4-BE49-F238E27FC236}">
                <a16:creationId xmlns:a16="http://schemas.microsoft.com/office/drawing/2014/main" id="{83F4ADB6-4124-55B8-202A-84BDB55EC641}"/>
              </a:ext>
            </a:extLst>
          </p:cNvPr>
          <p:cNvGrpSpPr>
            <a:grpSpLocks/>
          </p:cNvGrpSpPr>
          <p:nvPr/>
        </p:nvGrpSpPr>
        <p:grpSpPr bwMode="auto">
          <a:xfrm>
            <a:off x="2332038" y="3135313"/>
            <a:ext cx="1143000" cy="211137"/>
            <a:chOff x="931" y="2046"/>
            <a:chExt cx="720" cy="133"/>
          </a:xfrm>
        </p:grpSpPr>
        <p:sp>
          <p:nvSpPr>
            <p:cNvPr id="39991" name="Oval 14">
              <a:extLst>
                <a:ext uri="{FF2B5EF4-FFF2-40B4-BE49-F238E27FC236}">
                  <a16:creationId xmlns:a16="http://schemas.microsoft.com/office/drawing/2014/main" id="{DA1398C0-AFF4-4A2E-28AA-4AC704EBA2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1" y="2046"/>
              <a:ext cx="470" cy="133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9992" name="Line 15">
              <a:extLst>
                <a:ext uri="{FF2B5EF4-FFF2-40B4-BE49-F238E27FC236}">
                  <a16:creationId xmlns:a16="http://schemas.microsoft.com/office/drawing/2014/main" id="{BE048E26-E1BF-9751-1450-1F3A25BAA8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31" y="2113"/>
              <a:ext cx="2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grpSp>
        <p:nvGrpSpPr>
          <p:cNvPr id="39945" name="Group 16">
            <a:extLst>
              <a:ext uri="{FF2B5EF4-FFF2-40B4-BE49-F238E27FC236}">
                <a16:creationId xmlns:a16="http://schemas.microsoft.com/office/drawing/2014/main" id="{6487374F-21DF-11F7-8CBC-CE82AAA494F8}"/>
              </a:ext>
            </a:extLst>
          </p:cNvPr>
          <p:cNvGrpSpPr>
            <a:grpSpLocks/>
          </p:cNvGrpSpPr>
          <p:nvPr/>
        </p:nvGrpSpPr>
        <p:grpSpPr bwMode="auto">
          <a:xfrm>
            <a:off x="2332038" y="3511550"/>
            <a:ext cx="1143000" cy="211138"/>
            <a:chOff x="931" y="2213"/>
            <a:chExt cx="720" cy="133"/>
          </a:xfrm>
        </p:grpSpPr>
        <p:grpSp>
          <p:nvGrpSpPr>
            <p:cNvPr id="39987" name="Group 17">
              <a:extLst>
                <a:ext uri="{FF2B5EF4-FFF2-40B4-BE49-F238E27FC236}">
                  <a16:creationId xmlns:a16="http://schemas.microsoft.com/office/drawing/2014/main" id="{3320083B-404A-43D5-AD59-15056B37FC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1" y="2213"/>
              <a:ext cx="720" cy="133"/>
              <a:chOff x="931" y="2046"/>
              <a:chExt cx="720" cy="133"/>
            </a:xfrm>
          </p:grpSpPr>
          <p:sp>
            <p:nvSpPr>
              <p:cNvPr id="39989" name="Oval 18">
                <a:extLst>
                  <a:ext uri="{FF2B5EF4-FFF2-40B4-BE49-F238E27FC236}">
                    <a16:creationId xmlns:a16="http://schemas.microsoft.com/office/drawing/2014/main" id="{DA481FA5-762B-FAD9-A78A-E4311B9F28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1" y="2046"/>
                <a:ext cx="470" cy="133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latinLnBrk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£"/>
                  <a:defRPr kumimoji="1" sz="28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2pPr>
                <a:lvl3pPr marL="11430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4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3pPr>
                <a:lvl4pPr marL="1600200" indent="-228600" latinLnBrk="1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4pPr>
                <a:lvl5pPr marL="20574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anose="02020603020101020101" pitchFamily="18" charset="-127"/>
                    <a:ea typeface="HY동녘M" panose="02030600000101010101" pitchFamily="18" charset="-12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ko-KR" altLang="en-US" sz="2400">
                  <a:latin typeface="굴림" panose="020B0600000101010101" pitchFamily="50" charset="-127"/>
                  <a:ea typeface="굴림" panose="020B0600000101010101" pitchFamily="50" charset="-127"/>
                </a:endParaRPr>
              </a:p>
            </p:txBody>
          </p:sp>
          <p:sp>
            <p:nvSpPr>
              <p:cNvPr id="39990" name="Line 19">
                <a:extLst>
                  <a:ext uri="{FF2B5EF4-FFF2-40B4-BE49-F238E27FC236}">
                    <a16:creationId xmlns:a16="http://schemas.microsoft.com/office/drawing/2014/main" id="{5DA04103-587E-909F-36E0-F1C80B6A6E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931" y="2113"/>
                <a:ext cx="25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</p:grpSp>
        <p:sp>
          <p:nvSpPr>
            <p:cNvPr id="39988" name="Line 20">
              <a:extLst>
                <a:ext uri="{FF2B5EF4-FFF2-40B4-BE49-F238E27FC236}">
                  <a16:creationId xmlns:a16="http://schemas.microsoft.com/office/drawing/2014/main" id="{E25DC107-FCDE-E027-4AB4-F322844234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7" y="2306"/>
              <a:ext cx="26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grpSp>
        <p:nvGrpSpPr>
          <p:cNvPr id="39946" name="Group 21">
            <a:extLst>
              <a:ext uri="{FF2B5EF4-FFF2-40B4-BE49-F238E27FC236}">
                <a16:creationId xmlns:a16="http://schemas.microsoft.com/office/drawing/2014/main" id="{46731945-36B7-9842-CEF8-592C97BC661F}"/>
              </a:ext>
            </a:extLst>
          </p:cNvPr>
          <p:cNvGrpSpPr>
            <a:grpSpLocks/>
          </p:cNvGrpSpPr>
          <p:nvPr/>
        </p:nvGrpSpPr>
        <p:grpSpPr bwMode="auto">
          <a:xfrm>
            <a:off x="2332038" y="3895725"/>
            <a:ext cx="1249362" cy="273050"/>
            <a:chOff x="931" y="2475"/>
            <a:chExt cx="787" cy="172"/>
          </a:xfrm>
        </p:grpSpPr>
        <p:sp>
          <p:nvSpPr>
            <p:cNvPr id="39984" name="Oval 22">
              <a:extLst>
                <a:ext uri="{FF2B5EF4-FFF2-40B4-BE49-F238E27FC236}">
                  <a16:creationId xmlns:a16="http://schemas.microsoft.com/office/drawing/2014/main" id="{C645F213-E10A-448D-17F1-A2667DC40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1" y="2492"/>
              <a:ext cx="470" cy="133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9985" name="Line 23">
              <a:extLst>
                <a:ext uri="{FF2B5EF4-FFF2-40B4-BE49-F238E27FC236}">
                  <a16:creationId xmlns:a16="http://schemas.microsoft.com/office/drawing/2014/main" id="{89729763-80DA-2C08-9684-D9A6F20F9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31" y="2559"/>
              <a:ext cx="2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9986" name="Oval 24">
              <a:extLst>
                <a:ext uri="{FF2B5EF4-FFF2-40B4-BE49-F238E27FC236}">
                  <a16:creationId xmlns:a16="http://schemas.microsoft.com/office/drawing/2014/main" id="{18A39D36-C713-931B-FEF4-AA3277FDD8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4" y="2475"/>
              <a:ext cx="604" cy="17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39947" name="Group 25">
            <a:extLst>
              <a:ext uri="{FF2B5EF4-FFF2-40B4-BE49-F238E27FC236}">
                <a16:creationId xmlns:a16="http://schemas.microsoft.com/office/drawing/2014/main" id="{650B6219-1C39-38B8-324C-470643EFE2B8}"/>
              </a:ext>
            </a:extLst>
          </p:cNvPr>
          <p:cNvGrpSpPr>
            <a:grpSpLocks/>
          </p:cNvGrpSpPr>
          <p:nvPr/>
        </p:nvGrpSpPr>
        <p:grpSpPr bwMode="auto">
          <a:xfrm>
            <a:off x="2332038" y="4765675"/>
            <a:ext cx="1143000" cy="211138"/>
            <a:chOff x="931" y="2046"/>
            <a:chExt cx="720" cy="133"/>
          </a:xfrm>
        </p:grpSpPr>
        <p:sp>
          <p:nvSpPr>
            <p:cNvPr id="39982" name="Oval 26">
              <a:extLst>
                <a:ext uri="{FF2B5EF4-FFF2-40B4-BE49-F238E27FC236}">
                  <a16:creationId xmlns:a16="http://schemas.microsoft.com/office/drawing/2014/main" id="{E27D3DF8-3B44-EDCB-160A-5391670771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1" y="2046"/>
              <a:ext cx="470" cy="133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9983" name="Line 27">
              <a:extLst>
                <a:ext uri="{FF2B5EF4-FFF2-40B4-BE49-F238E27FC236}">
                  <a16:creationId xmlns:a16="http://schemas.microsoft.com/office/drawing/2014/main" id="{B965583E-C637-3508-3E62-D120D20A11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31" y="2113"/>
              <a:ext cx="2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grpSp>
        <p:nvGrpSpPr>
          <p:cNvPr id="39948" name="Group 28">
            <a:extLst>
              <a:ext uri="{FF2B5EF4-FFF2-40B4-BE49-F238E27FC236}">
                <a16:creationId xmlns:a16="http://schemas.microsoft.com/office/drawing/2014/main" id="{4D7BA86D-8FDA-243F-544B-B5AD27A2A4D3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5191125"/>
            <a:ext cx="1143000" cy="241300"/>
            <a:chOff x="528" y="3291"/>
            <a:chExt cx="720" cy="152"/>
          </a:xfrm>
        </p:grpSpPr>
        <p:sp>
          <p:nvSpPr>
            <p:cNvPr id="39980" name="Rectangle 29">
              <a:extLst>
                <a:ext uri="{FF2B5EF4-FFF2-40B4-BE49-F238E27FC236}">
                  <a16:creationId xmlns:a16="http://schemas.microsoft.com/office/drawing/2014/main" id="{46697559-74AB-927F-2609-92335A8F4C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3291"/>
              <a:ext cx="403" cy="15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algn="ctr" latinLnBrk="0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1400">
                  <a:latin typeface="Times New Roman" panose="02020603050405020304" pitchFamily="18" charset="0"/>
                  <a:ea typeface="굴림" panose="020B0600000101010101" pitchFamily="50" charset="-127"/>
                </a:rPr>
                <a:t>E</a:t>
              </a:r>
              <a:r>
                <a:rPr kumimoji="0" lang="en-US" altLang="ko-KR" sz="1400" baseline="-25000">
                  <a:latin typeface="Times New Roman" panose="02020603050405020304" pitchFamily="18" charset="0"/>
                  <a:ea typeface="굴림" panose="020B0600000101010101" pitchFamily="50" charset="-127"/>
                </a:rPr>
                <a:t>1</a:t>
              </a:r>
              <a:endParaRPr kumimoji="0" lang="en-US" altLang="ko-KR" sz="1400">
                <a:latin typeface="Times New Roman" panose="02020603050405020304" pitchFamily="18" charset="0"/>
                <a:ea typeface="굴림" panose="020B0600000101010101" pitchFamily="50" charset="-127"/>
              </a:endParaRPr>
            </a:p>
          </p:txBody>
        </p:sp>
        <p:sp>
          <p:nvSpPr>
            <p:cNvPr id="39981" name="Line 30">
              <a:extLst>
                <a:ext uri="{FF2B5EF4-FFF2-40B4-BE49-F238E27FC236}">
                  <a16:creationId xmlns:a16="http://schemas.microsoft.com/office/drawing/2014/main" id="{A9EAC53F-62DF-AB98-7E82-93DBE1A161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1" y="3371"/>
              <a:ext cx="30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sp>
        <p:nvSpPr>
          <p:cNvPr id="39949" name="Text Box 31">
            <a:extLst>
              <a:ext uri="{FF2B5EF4-FFF2-40B4-BE49-F238E27FC236}">
                <a16:creationId xmlns:a16="http://schemas.microsoft.com/office/drawing/2014/main" id="{9B6C2B7C-ABA8-6505-E825-E88BB6CC03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1675" y="5184775"/>
            <a:ext cx="28575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2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</a:p>
        </p:txBody>
      </p:sp>
      <p:sp>
        <p:nvSpPr>
          <p:cNvPr id="39950" name="Line 32">
            <a:extLst>
              <a:ext uri="{FF2B5EF4-FFF2-40B4-BE49-F238E27FC236}">
                <a16:creationId xmlns:a16="http://schemas.microsoft.com/office/drawing/2014/main" id="{57576B90-B721-99D9-CAAF-6BD34E8336B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2663" y="5284788"/>
            <a:ext cx="1176337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9951" name="Line 33">
            <a:extLst>
              <a:ext uri="{FF2B5EF4-FFF2-40B4-BE49-F238E27FC236}">
                <a16:creationId xmlns:a16="http://schemas.microsoft.com/office/drawing/2014/main" id="{075BCF00-70EE-D4F8-6C3E-A5D4B7A02037}"/>
              </a:ext>
            </a:extLst>
          </p:cNvPr>
          <p:cNvSpPr>
            <a:spLocks noChangeShapeType="1"/>
          </p:cNvSpPr>
          <p:nvPr/>
        </p:nvSpPr>
        <p:spPr bwMode="auto">
          <a:xfrm>
            <a:off x="2292350" y="5330825"/>
            <a:ext cx="113665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9952" name="Rectangle 34">
            <a:extLst>
              <a:ext uri="{FF2B5EF4-FFF2-40B4-BE49-F238E27FC236}">
                <a16:creationId xmlns:a16="http://schemas.microsoft.com/office/drawing/2014/main" id="{795A1C6D-7176-8001-EF3F-69796668D4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191125"/>
            <a:ext cx="639763" cy="2413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400">
                <a:latin typeface="Times New Roman" panose="02020603050405020304" pitchFamily="18" charset="0"/>
                <a:ea typeface="굴림" panose="020B0600000101010101" pitchFamily="50" charset="-127"/>
              </a:rPr>
              <a:t>E</a:t>
            </a:r>
            <a:r>
              <a:rPr kumimoji="0" lang="en-US" altLang="ko-KR" sz="14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  <a:endParaRPr kumimoji="0" lang="en-US" altLang="ko-KR" sz="14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9953" name="Rectangle 35">
            <a:extLst>
              <a:ext uri="{FF2B5EF4-FFF2-40B4-BE49-F238E27FC236}">
                <a16:creationId xmlns:a16="http://schemas.microsoft.com/office/drawing/2014/main" id="{29E3C36F-C590-86FA-C432-C0B81A3FE2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616575"/>
            <a:ext cx="639763" cy="2413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400">
                <a:latin typeface="Times New Roman" panose="02020603050405020304" pitchFamily="18" charset="0"/>
                <a:ea typeface="굴림" panose="020B0600000101010101" pitchFamily="50" charset="-127"/>
              </a:rPr>
              <a:t>E</a:t>
            </a:r>
            <a:r>
              <a:rPr kumimoji="0" lang="en-US" altLang="ko-KR" sz="14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  <a:endParaRPr kumimoji="0" lang="en-US" altLang="ko-KR" sz="14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9954" name="Line 36">
            <a:extLst>
              <a:ext uri="{FF2B5EF4-FFF2-40B4-BE49-F238E27FC236}">
                <a16:creationId xmlns:a16="http://schemas.microsoft.com/office/drawing/2014/main" id="{A019D0FF-22B0-ED65-2A02-48103FB11A5F}"/>
              </a:ext>
            </a:extLst>
          </p:cNvPr>
          <p:cNvSpPr>
            <a:spLocks noChangeShapeType="1"/>
          </p:cNvSpPr>
          <p:nvPr/>
        </p:nvSpPr>
        <p:spPr bwMode="auto">
          <a:xfrm>
            <a:off x="1493838" y="5743575"/>
            <a:ext cx="48736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9955" name="Rectangle 37">
            <a:extLst>
              <a:ext uri="{FF2B5EF4-FFF2-40B4-BE49-F238E27FC236}">
                <a16:creationId xmlns:a16="http://schemas.microsoft.com/office/drawing/2014/main" id="{4E28670C-0C20-4E9B-4DBF-DBA5691EE56A}"/>
              </a:ext>
            </a:extLst>
          </p:cNvPr>
          <p:cNvSpPr>
            <a:spLocks noChangeArrowheads="1"/>
          </p:cNvSpPr>
          <p:nvPr/>
        </p:nvSpPr>
        <p:spPr bwMode="auto">
          <a:xfrm rot="2723072">
            <a:off x="2038350" y="5614988"/>
            <a:ext cx="254000" cy="254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 vert="eaVert"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endParaRPr kumimoji="0" lang="ko-KR" altLang="ko-KR" sz="14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9956" name="Text Box 38">
            <a:extLst>
              <a:ext uri="{FF2B5EF4-FFF2-40B4-BE49-F238E27FC236}">
                <a16:creationId xmlns:a16="http://schemas.microsoft.com/office/drawing/2014/main" id="{8FBC1039-0A2A-261E-DD9B-F9815950DC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2000" y="5611813"/>
            <a:ext cx="2857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2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</a:p>
        </p:txBody>
      </p:sp>
      <p:sp>
        <p:nvSpPr>
          <p:cNvPr id="39957" name="Line 39">
            <a:extLst>
              <a:ext uri="{FF2B5EF4-FFF2-40B4-BE49-F238E27FC236}">
                <a16:creationId xmlns:a16="http://schemas.microsoft.com/office/drawing/2014/main" id="{F959FF40-D90B-EDD8-EDF6-F0A8957FBEA9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2200" y="5746750"/>
            <a:ext cx="731838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9958" name="Rectangle 40">
            <a:extLst>
              <a:ext uri="{FF2B5EF4-FFF2-40B4-BE49-F238E27FC236}">
                <a16:creationId xmlns:a16="http://schemas.microsoft.com/office/drawing/2014/main" id="{DA162B4A-CD83-2546-332A-CAD34BE8D9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4038" y="5627688"/>
            <a:ext cx="639762" cy="2413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400">
                <a:latin typeface="Times New Roman" panose="02020603050405020304" pitchFamily="18" charset="0"/>
                <a:ea typeface="굴림" panose="020B0600000101010101" pitchFamily="50" charset="-127"/>
              </a:rPr>
              <a:t>E</a:t>
            </a:r>
            <a:r>
              <a:rPr kumimoji="0" lang="en-US" altLang="ko-KR" sz="14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  <a:endParaRPr kumimoji="0" lang="en-US" altLang="ko-KR" sz="14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9959" name="Line 41">
            <a:extLst>
              <a:ext uri="{FF2B5EF4-FFF2-40B4-BE49-F238E27FC236}">
                <a16:creationId xmlns:a16="http://schemas.microsoft.com/office/drawing/2014/main" id="{A07DB7CD-18CD-D19C-704A-D1E7E7CEC7F3}"/>
              </a:ext>
            </a:extLst>
          </p:cNvPr>
          <p:cNvSpPr>
            <a:spLocks noChangeShapeType="1"/>
          </p:cNvSpPr>
          <p:nvPr/>
        </p:nvSpPr>
        <p:spPr bwMode="auto">
          <a:xfrm>
            <a:off x="1493838" y="6219825"/>
            <a:ext cx="48736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9960" name="Rectangle 42">
            <a:extLst>
              <a:ext uri="{FF2B5EF4-FFF2-40B4-BE49-F238E27FC236}">
                <a16:creationId xmlns:a16="http://schemas.microsoft.com/office/drawing/2014/main" id="{738F3D05-313C-65A9-9106-BC59A611CB5A}"/>
              </a:ext>
            </a:extLst>
          </p:cNvPr>
          <p:cNvSpPr>
            <a:spLocks noChangeArrowheads="1"/>
          </p:cNvSpPr>
          <p:nvPr/>
        </p:nvSpPr>
        <p:spPr bwMode="auto">
          <a:xfrm rot="2723072">
            <a:off x="2038350" y="6091238"/>
            <a:ext cx="254000" cy="254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 vert="eaVert"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endParaRPr kumimoji="0" lang="ko-KR" altLang="ko-KR" sz="14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9961" name="Text Box 43">
            <a:extLst>
              <a:ext uri="{FF2B5EF4-FFF2-40B4-BE49-F238E27FC236}">
                <a16:creationId xmlns:a16="http://schemas.microsoft.com/office/drawing/2014/main" id="{6A93D68E-FF7F-770E-FD88-9F53FC37E8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2000" y="6088063"/>
            <a:ext cx="2857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200">
                <a:latin typeface="Times New Roman" panose="02020603050405020304" pitchFamily="18" charset="0"/>
                <a:ea typeface="굴림" panose="020B0600000101010101" pitchFamily="50" charset="-127"/>
              </a:rPr>
              <a:t>R</a:t>
            </a:r>
          </a:p>
        </p:txBody>
      </p:sp>
      <p:sp>
        <p:nvSpPr>
          <p:cNvPr id="39962" name="Line 44">
            <a:extLst>
              <a:ext uri="{FF2B5EF4-FFF2-40B4-BE49-F238E27FC236}">
                <a16:creationId xmlns:a16="http://schemas.microsoft.com/office/drawing/2014/main" id="{842519D7-EFAA-63B4-0303-AFFBDAB8DE99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2200" y="6223000"/>
            <a:ext cx="731838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39963" name="Text Box 45">
            <a:extLst>
              <a:ext uri="{FF2B5EF4-FFF2-40B4-BE49-F238E27FC236}">
                <a16:creationId xmlns:a16="http://schemas.microsoft.com/office/drawing/2014/main" id="{25287C58-CB29-D192-9464-F1B859590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5997575"/>
            <a:ext cx="8255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200">
                <a:latin typeface="Times New Roman" panose="02020603050405020304" pitchFamily="18" charset="0"/>
                <a:ea typeface="굴림" panose="020B0600000101010101" pitchFamily="50" charset="-127"/>
              </a:rPr>
              <a:t>(min,max)</a:t>
            </a:r>
          </a:p>
        </p:txBody>
      </p:sp>
      <p:sp>
        <p:nvSpPr>
          <p:cNvPr id="39964" name="Rectangle 46">
            <a:extLst>
              <a:ext uri="{FF2B5EF4-FFF2-40B4-BE49-F238E27FC236}">
                <a16:creationId xmlns:a16="http://schemas.microsoft.com/office/drawing/2014/main" id="{A30E2123-565B-90D8-EA3A-AE7A039AA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4038" y="6103938"/>
            <a:ext cx="639762" cy="2413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400">
                <a:latin typeface="Times New Roman" panose="02020603050405020304" pitchFamily="18" charset="0"/>
                <a:ea typeface="굴림" panose="020B0600000101010101" pitchFamily="50" charset="-127"/>
              </a:rPr>
              <a:t>E</a:t>
            </a:r>
          </a:p>
        </p:txBody>
      </p:sp>
      <p:grpSp>
        <p:nvGrpSpPr>
          <p:cNvPr id="39965" name="Group 47">
            <a:extLst>
              <a:ext uri="{FF2B5EF4-FFF2-40B4-BE49-F238E27FC236}">
                <a16:creationId xmlns:a16="http://schemas.microsoft.com/office/drawing/2014/main" id="{38475F52-9ECC-B1B1-52A2-3493046D0C59}"/>
              </a:ext>
            </a:extLst>
          </p:cNvPr>
          <p:cNvGrpSpPr>
            <a:grpSpLocks/>
          </p:cNvGrpSpPr>
          <p:nvPr/>
        </p:nvGrpSpPr>
        <p:grpSpPr bwMode="auto">
          <a:xfrm>
            <a:off x="2552700" y="4279900"/>
            <a:ext cx="990600" cy="346075"/>
            <a:chOff x="0" y="1560"/>
            <a:chExt cx="1200" cy="420"/>
          </a:xfrm>
        </p:grpSpPr>
        <p:sp>
          <p:nvSpPr>
            <p:cNvPr id="39971" name="Oval 48">
              <a:extLst>
                <a:ext uri="{FF2B5EF4-FFF2-40B4-BE49-F238E27FC236}">
                  <a16:creationId xmlns:a16="http://schemas.microsoft.com/office/drawing/2014/main" id="{D84BF327-064F-6669-0F41-37ABA04C80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60"/>
              <a:ext cx="288" cy="16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9972" name="Oval 49">
              <a:extLst>
                <a:ext uri="{FF2B5EF4-FFF2-40B4-BE49-F238E27FC236}">
                  <a16:creationId xmlns:a16="http://schemas.microsoft.com/office/drawing/2014/main" id="{4A684327-AB20-A86A-B268-BCB4DC2602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" y="1560"/>
              <a:ext cx="288" cy="16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9973" name="Oval 50">
              <a:extLst>
                <a:ext uri="{FF2B5EF4-FFF2-40B4-BE49-F238E27FC236}">
                  <a16:creationId xmlns:a16="http://schemas.microsoft.com/office/drawing/2014/main" id="{D8C2E681-8773-044C-7641-A7A2A4F6F1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1560"/>
              <a:ext cx="288" cy="16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9974" name="Oval 51">
              <a:extLst>
                <a:ext uri="{FF2B5EF4-FFF2-40B4-BE49-F238E27FC236}">
                  <a16:creationId xmlns:a16="http://schemas.microsoft.com/office/drawing/2014/main" id="{DD913634-1298-2581-5EA5-77DDA2B66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" y="1812"/>
              <a:ext cx="288" cy="16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anose="02020603020101020101" pitchFamily="18" charset="-127"/>
                  <a:ea typeface="HY동녘M" panose="02030600000101010101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9975" name="Line 52">
              <a:extLst>
                <a:ext uri="{FF2B5EF4-FFF2-40B4-BE49-F238E27FC236}">
                  <a16:creationId xmlns:a16="http://schemas.microsoft.com/office/drawing/2014/main" id="{00BA8019-F008-DE0B-D773-24E0DFA3D21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4" y="1896"/>
              <a:ext cx="26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9976" name="Line 53">
              <a:extLst>
                <a:ext uri="{FF2B5EF4-FFF2-40B4-BE49-F238E27FC236}">
                  <a16:creationId xmlns:a16="http://schemas.microsoft.com/office/drawing/2014/main" id="{0C3E904B-E39C-A584-BE52-C624414A12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8" y="1668"/>
              <a:ext cx="264" cy="17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9977" name="Line 54">
              <a:extLst>
                <a:ext uri="{FF2B5EF4-FFF2-40B4-BE49-F238E27FC236}">
                  <a16:creationId xmlns:a16="http://schemas.microsoft.com/office/drawing/2014/main" id="{6E58645F-D8E7-39C0-7D5B-A48896A430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8" y="1717"/>
              <a:ext cx="84" cy="1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9978" name="Line 55">
              <a:extLst>
                <a:ext uri="{FF2B5EF4-FFF2-40B4-BE49-F238E27FC236}">
                  <a16:creationId xmlns:a16="http://schemas.microsoft.com/office/drawing/2014/main" id="{B20E4C09-3E58-7316-34AE-E0A168F64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92" y="1728"/>
              <a:ext cx="228" cy="1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9979" name="Line 56">
              <a:extLst>
                <a:ext uri="{FF2B5EF4-FFF2-40B4-BE49-F238E27FC236}">
                  <a16:creationId xmlns:a16="http://schemas.microsoft.com/office/drawing/2014/main" id="{E06BF5F4-C5DF-7051-798C-2134F2A301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1644"/>
              <a:ext cx="18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sp>
        <p:nvSpPr>
          <p:cNvPr id="39966" name="Text Box 57">
            <a:extLst>
              <a:ext uri="{FF2B5EF4-FFF2-40B4-BE49-F238E27FC236}">
                <a16:creationId xmlns:a16="http://schemas.microsoft.com/office/drawing/2014/main" id="{46976065-ADAF-2890-965B-8F068CA569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8538" y="5521325"/>
            <a:ext cx="293687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200">
                <a:latin typeface="Times New Roman" panose="02020603050405020304" pitchFamily="18" charset="0"/>
                <a:ea typeface="굴림" panose="020B0600000101010101" pitchFamily="50" charset="-127"/>
              </a:rPr>
              <a:t>N</a:t>
            </a:r>
          </a:p>
        </p:txBody>
      </p:sp>
      <p:sp>
        <p:nvSpPr>
          <p:cNvPr id="39967" name="Rectangle 58">
            <a:extLst>
              <a:ext uri="{FF2B5EF4-FFF2-40B4-BE49-F238E27FC236}">
                <a16:creationId xmlns:a16="http://schemas.microsoft.com/office/drawing/2014/main" id="{FA16C2A1-BDBC-9AB7-6D8B-B8CDAE0410BA}"/>
              </a:ext>
            </a:extLst>
          </p:cNvPr>
          <p:cNvSpPr>
            <a:spLocks noChangeArrowheads="1"/>
          </p:cNvSpPr>
          <p:nvPr/>
        </p:nvSpPr>
        <p:spPr bwMode="auto">
          <a:xfrm rot="2723072">
            <a:off x="1998663" y="5189538"/>
            <a:ext cx="254000" cy="254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 vert="eaVert"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endParaRPr kumimoji="0" lang="ko-KR" altLang="ko-KR" sz="14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9968" name="Rectangle 2">
            <a:extLst>
              <a:ext uri="{FF2B5EF4-FFF2-40B4-BE49-F238E27FC236}">
                <a16:creationId xmlns:a16="http://schemas.microsoft.com/office/drawing/2014/main" id="{9B1268DC-BD80-3719-5B40-A18F291E96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96863" y="255588"/>
            <a:ext cx="8847137" cy="909637"/>
          </a:xfrm>
          <a:noFill/>
        </p:spPr>
        <p:txBody>
          <a:bodyPr lIns="92075" tIns="46038" rIns="92075" bIns="46038"/>
          <a:lstStyle/>
          <a:p>
            <a:pPr>
              <a:lnSpc>
                <a:spcPct val="130000"/>
              </a:lnSpc>
            </a:pPr>
            <a:r>
              <a:rPr lang="en-US" altLang="ko-KR" sz="3200" b="0" dirty="0"/>
              <a:t>ER </a:t>
            </a:r>
            <a:r>
              <a:rPr lang="ko-KR" altLang="en-US" sz="3200" b="0" dirty="0"/>
              <a:t>스키마를 위한 </a:t>
            </a:r>
            <a:r>
              <a:rPr lang="en-US" altLang="ko-KR" sz="3200" b="0" dirty="0"/>
              <a:t>ER </a:t>
            </a:r>
            <a:r>
              <a:rPr lang="ko-KR" altLang="en-US" sz="3200" b="0" dirty="0"/>
              <a:t>다이어그램 표기법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984C6D0A-473A-8842-E03B-3A23A30CB8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25463" y="1144588"/>
            <a:ext cx="8001000" cy="4948237"/>
          </a:xfrm>
          <a:noFill/>
        </p:spPr>
        <p:txBody>
          <a:bodyPr lIns="92075" tIns="46038" rIns="92075" bIns="46038"/>
          <a:lstStyle/>
          <a:p>
            <a:pPr marL="287338" indent="-287338">
              <a:lnSpc>
                <a:spcPct val="160000"/>
              </a:lnSpc>
            </a:pPr>
            <a:r>
              <a:rPr lang="ko-KR" altLang="en-US" sz="1800" b="1"/>
              <a:t>회사</a:t>
            </a:r>
            <a:r>
              <a:rPr lang="en-US" altLang="ko-KR" sz="1800" b="1"/>
              <a:t>(Company)</a:t>
            </a:r>
            <a:r>
              <a:rPr lang="ko-KR" altLang="en-US" sz="1800" b="1"/>
              <a:t>의 데이타베이스 요구사항 </a:t>
            </a:r>
            <a:r>
              <a:rPr lang="en-US" altLang="ko-KR" sz="1800" b="1"/>
              <a:t>(</a:t>
            </a:r>
            <a:r>
              <a:rPr lang="ko-KR" altLang="en-US" sz="1800" b="1"/>
              <a:t>설명을 위해 간략화 됨</a:t>
            </a:r>
            <a:r>
              <a:rPr lang="en-US" altLang="ko-KR" sz="1800" b="1"/>
              <a:t>)</a:t>
            </a:r>
          </a:p>
          <a:p>
            <a:pPr marL="665163" lvl="1" indent="-187325">
              <a:lnSpc>
                <a:spcPct val="150000"/>
              </a:lnSpc>
            </a:pPr>
            <a:r>
              <a:rPr lang="ko-KR" altLang="en-US" sz="1600">
                <a:latin typeface="HY동녘M" panose="02030600000101010101" pitchFamily="18" charset="-127"/>
              </a:rPr>
              <a:t>회사는 여러 부서</a:t>
            </a:r>
            <a:r>
              <a:rPr lang="en-US" altLang="ko-KR" sz="1600">
                <a:latin typeface="HY동녘M" panose="02030600000101010101" pitchFamily="18" charset="-127"/>
              </a:rPr>
              <a:t>(DEPARTMENT)</a:t>
            </a:r>
            <a:r>
              <a:rPr lang="ko-KR" altLang="en-US" sz="1600">
                <a:latin typeface="HY동녘M" panose="02030600000101010101" pitchFamily="18" charset="-127"/>
              </a:rPr>
              <a:t>들로 구성</a:t>
            </a:r>
            <a:r>
              <a:rPr lang="en-US" altLang="ko-KR" sz="1600">
                <a:latin typeface="HY동녘M" panose="02030600000101010101" pitchFamily="18" charset="-127"/>
              </a:rPr>
              <a:t>. </a:t>
            </a:r>
            <a:r>
              <a:rPr lang="ko-KR" altLang="en-US" sz="1600">
                <a:latin typeface="HY동녘M" panose="02030600000101010101" pitchFamily="18" charset="-127"/>
              </a:rPr>
              <a:t>각 부서는 부서명</a:t>
            </a:r>
            <a:r>
              <a:rPr lang="en-US" altLang="ko-KR" sz="1600">
                <a:latin typeface="HY동녘M" panose="02030600000101010101" pitchFamily="18" charset="-127"/>
              </a:rPr>
              <a:t>(name), </a:t>
            </a:r>
            <a:r>
              <a:rPr lang="ko-KR" altLang="en-US" sz="1600">
                <a:latin typeface="HY동녘M" panose="02030600000101010101" pitchFamily="18" charset="-127"/>
              </a:rPr>
              <a:t>번호</a:t>
            </a:r>
            <a:r>
              <a:rPr lang="en-US" altLang="ko-KR" sz="1600">
                <a:latin typeface="HY동녘M" panose="02030600000101010101" pitchFamily="18" charset="-127"/>
              </a:rPr>
              <a:t>(number), </a:t>
            </a:r>
            <a:r>
              <a:rPr lang="ko-KR" altLang="en-US" sz="1600">
                <a:latin typeface="HY동녘M" panose="02030600000101010101" pitchFamily="18" charset="-127"/>
              </a:rPr>
              <a:t>부서장을 가진다</a:t>
            </a:r>
            <a:r>
              <a:rPr lang="en-US" altLang="ko-KR" sz="1600">
                <a:latin typeface="HY동녘M" panose="02030600000101010101" pitchFamily="18" charset="-127"/>
              </a:rPr>
              <a:t>. </a:t>
            </a:r>
            <a:r>
              <a:rPr lang="ko-KR" altLang="en-US" sz="1600">
                <a:latin typeface="HY동녘M" panose="02030600000101010101" pitchFamily="18" charset="-127"/>
              </a:rPr>
              <a:t>부서장의 부임 날짜</a:t>
            </a:r>
            <a:r>
              <a:rPr lang="en-US" altLang="ko-KR" sz="1600">
                <a:latin typeface="HY동녘M" panose="02030600000101010101" pitchFamily="18" charset="-127"/>
              </a:rPr>
              <a:t>(start date)</a:t>
            </a:r>
            <a:r>
              <a:rPr lang="ko-KR" altLang="en-US" sz="1600">
                <a:latin typeface="HY동녘M" panose="02030600000101010101" pitchFamily="18" charset="-127"/>
              </a:rPr>
              <a:t>도 유지한다</a:t>
            </a:r>
            <a:r>
              <a:rPr lang="en-US" altLang="ko-KR" sz="1600">
                <a:latin typeface="HY동녘M" panose="02030600000101010101" pitchFamily="18" charset="-127"/>
              </a:rPr>
              <a:t>.</a:t>
            </a:r>
            <a:endParaRPr lang="en-US" altLang="ko-KR" sz="1600" i="1">
              <a:latin typeface="HY동녘M" panose="02030600000101010101" pitchFamily="18" charset="-127"/>
            </a:endParaRPr>
          </a:p>
          <a:p>
            <a:pPr marL="665163" lvl="1" indent="-187325">
              <a:lnSpc>
                <a:spcPct val="150000"/>
              </a:lnSpc>
            </a:pPr>
            <a:r>
              <a:rPr lang="ko-KR" altLang="en-US" sz="1600">
                <a:latin typeface="HY동녘M" panose="02030600000101010101" pitchFamily="18" charset="-127"/>
              </a:rPr>
              <a:t>한 부서는 여러 개의 프로젝트</a:t>
            </a:r>
            <a:r>
              <a:rPr lang="en-US" altLang="ko-KR" sz="1600">
                <a:latin typeface="HY동녘M" panose="02030600000101010101" pitchFamily="18" charset="-127"/>
              </a:rPr>
              <a:t>(PROJECT)</a:t>
            </a:r>
            <a:r>
              <a:rPr lang="ko-KR" altLang="en-US" sz="1600">
                <a:latin typeface="HY동녘M" panose="02030600000101010101" pitchFamily="18" charset="-127"/>
              </a:rPr>
              <a:t>들을 관리한다</a:t>
            </a:r>
            <a:r>
              <a:rPr lang="en-US" altLang="ko-KR" sz="1600">
                <a:latin typeface="HY동녘M" panose="02030600000101010101" pitchFamily="18" charset="-127"/>
              </a:rPr>
              <a:t>. </a:t>
            </a:r>
            <a:r>
              <a:rPr lang="ko-KR" altLang="en-US" sz="1600">
                <a:latin typeface="HY동녘M" panose="02030600000101010101" pitchFamily="18" charset="-127"/>
              </a:rPr>
              <a:t>각 프로젝트는 이름</a:t>
            </a:r>
            <a:r>
              <a:rPr lang="en-US" altLang="ko-KR" sz="1600">
                <a:latin typeface="HY동녘M" panose="02030600000101010101" pitchFamily="18" charset="-127"/>
              </a:rPr>
              <a:t>(name)</a:t>
            </a:r>
            <a:r>
              <a:rPr lang="ko-KR" altLang="en-US" sz="1600">
                <a:latin typeface="HY동녘M" panose="02030600000101010101" pitchFamily="18" charset="-127"/>
              </a:rPr>
              <a:t>과 번호</a:t>
            </a:r>
            <a:r>
              <a:rPr lang="en-US" altLang="ko-KR" sz="1600">
                <a:latin typeface="HY동녘M" panose="02030600000101010101" pitchFamily="18" charset="-127"/>
              </a:rPr>
              <a:t>(number)</a:t>
            </a:r>
            <a:r>
              <a:rPr lang="ko-KR" altLang="en-US" sz="1600">
                <a:latin typeface="HY동녘M" panose="02030600000101010101" pitchFamily="18" charset="-127"/>
              </a:rPr>
              <a:t>를 가지며 한 곳</a:t>
            </a:r>
            <a:r>
              <a:rPr lang="en-US" altLang="ko-KR" sz="1600">
                <a:latin typeface="HY동녘M" panose="02030600000101010101" pitchFamily="18" charset="-127"/>
              </a:rPr>
              <a:t>(location)</a:t>
            </a:r>
            <a:r>
              <a:rPr lang="ko-KR" altLang="en-US" sz="1600">
                <a:latin typeface="HY동녘M" panose="02030600000101010101" pitchFamily="18" charset="-127"/>
              </a:rPr>
              <a:t>에 위치한다</a:t>
            </a:r>
            <a:r>
              <a:rPr lang="en-US" altLang="ko-KR" sz="1600">
                <a:latin typeface="HY동녘M" panose="02030600000101010101" pitchFamily="18" charset="-127"/>
              </a:rPr>
              <a:t>.</a:t>
            </a:r>
          </a:p>
          <a:p>
            <a:pPr marL="665163" lvl="1" indent="-187325">
              <a:lnSpc>
                <a:spcPct val="150000"/>
              </a:lnSpc>
              <a:buSzPct val="150000"/>
            </a:pPr>
            <a:r>
              <a:rPr lang="ko-KR" altLang="en-US" sz="1600">
                <a:latin typeface="HY동녘M" panose="02030600000101010101" pitchFamily="18" charset="-127"/>
              </a:rPr>
              <a:t>각 사원</a:t>
            </a:r>
            <a:r>
              <a:rPr lang="en-US" altLang="ko-KR" sz="1600">
                <a:latin typeface="HY동녘M" panose="02030600000101010101" pitchFamily="18" charset="-127"/>
              </a:rPr>
              <a:t>(EMPLOYEE)</a:t>
            </a:r>
            <a:r>
              <a:rPr lang="ko-KR" altLang="en-US" sz="1600">
                <a:latin typeface="HY동녘M" panose="02030600000101010101" pitchFamily="18" charset="-127"/>
              </a:rPr>
              <a:t>의 주민등록번호</a:t>
            </a:r>
            <a:r>
              <a:rPr lang="en-US" altLang="ko-KR" sz="1600">
                <a:latin typeface="HY동녘M" panose="02030600000101010101" pitchFamily="18" charset="-127"/>
              </a:rPr>
              <a:t>(social security number), </a:t>
            </a:r>
            <a:r>
              <a:rPr lang="ko-KR" altLang="en-US" sz="1600">
                <a:latin typeface="HY동녘M" panose="02030600000101010101" pitchFamily="18" charset="-127"/>
              </a:rPr>
              <a:t>주소</a:t>
            </a:r>
            <a:r>
              <a:rPr lang="en-US" altLang="ko-KR" sz="1600">
                <a:latin typeface="HY동녘M" panose="02030600000101010101" pitchFamily="18" charset="-127"/>
              </a:rPr>
              <a:t>(address), </a:t>
            </a:r>
            <a:r>
              <a:rPr lang="ko-KR" altLang="en-US" sz="1600">
                <a:latin typeface="HY동녘M" panose="02030600000101010101" pitchFamily="18" charset="-127"/>
              </a:rPr>
              <a:t>월급</a:t>
            </a:r>
            <a:r>
              <a:rPr lang="en-US" altLang="ko-KR" sz="1600">
                <a:latin typeface="HY동녘M" panose="02030600000101010101" pitchFamily="18" charset="-127"/>
              </a:rPr>
              <a:t>(salary), </a:t>
            </a:r>
            <a:r>
              <a:rPr lang="ko-KR" altLang="en-US" sz="1600">
                <a:latin typeface="HY동녘M" panose="02030600000101010101" pitchFamily="18" charset="-127"/>
              </a:rPr>
              <a:t>성별</a:t>
            </a:r>
            <a:r>
              <a:rPr lang="en-US" altLang="ko-KR" sz="1600">
                <a:latin typeface="HY동녘M" panose="02030600000101010101" pitchFamily="18" charset="-127"/>
              </a:rPr>
              <a:t>(sex), </a:t>
            </a:r>
            <a:r>
              <a:rPr lang="ko-KR" altLang="en-US" sz="1600">
                <a:latin typeface="HY동녘M" panose="02030600000101010101" pitchFamily="18" charset="-127"/>
              </a:rPr>
              <a:t>생년월일</a:t>
            </a:r>
            <a:r>
              <a:rPr lang="en-US" altLang="ko-KR" sz="1600">
                <a:latin typeface="HY동녘M" panose="02030600000101010101" pitchFamily="18" charset="-127"/>
              </a:rPr>
              <a:t>(birthdate)</a:t>
            </a:r>
            <a:r>
              <a:rPr lang="ko-KR" altLang="en-US" sz="1600">
                <a:latin typeface="HY동녘M" panose="02030600000101010101" pitchFamily="18" charset="-127"/>
              </a:rPr>
              <a:t>을 저장한다</a:t>
            </a:r>
            <a:r>
              <a:rPr lang="en-US" altLang="ko-KR" sz="1600">
                <a:latin typeface="HY동녘M" panose="02030600000101010101" pitchFamily="18" charset="-127"/>
              </a:rPr>
              <a:t>. </a:t>
            </a:r>
            <a:r>
              <a:rPr lang="ko-KR" altLang="en-US" sz="1600">
                <a:latin typeface="HY동녘M" panose="02030600000101010101" pitchFamily="18" charset="-127"/>
              </a:rPr>
              <a:t>각 사원은 한 부서에서 근무하며</a:t>
            </a:r>
            <a:r>
              <a:rPr lang="en-US" altLang="ko-KR" sz="1600">
                <a:latin typeface="HY동녘M" panose="02030600000101010101" pitchFamily="18" charset="-127"/>
              </a:rPr>
              <a:t>(</a:t>
            </a:r>
            <a:r>
              <a:rPr lang="en-US" altLang="ko-KR" sz="1600" i="1">
                <a:latin typeface="HY동녘M" panose="02030600000101010101" pitchFamily="18" charset="-127"/>
              </a:rPr>
              <a:t>works for)</a:t>
            </a:r>
            <a:r>
              <a:rPr lang="en-US" altLang="ko-KR" sz="1600">
                <a:latin typeface="HY동녘M" panose="02030600000101010101" pitchFamily="18" charset="-127"/>
              </a:rPr>
              <a:t> </a:t>
            </a:r>
            <a:r>
              <a:rPr lang="ko-KR" altLang="en-US" sz="1600">
                <a:latin typeface="HY동녘M" panose="02030600000101010101" pitchFamily="18" charset="-127"/>
              </a:rPr>
              <a:t>여러 프로젝트에 관여한다</a:t>
            </a:r>
            <a:r>
              <a:rPr lang="en-US" altLang="ko-KR" sz="1600">
                <a:latin typeface="HY동녘M" panose="02030600000101010101" pitchFamily="18" charset="-127"/>
              </a:rPr>
              <a:t>(</a:t>
            </a:r>
            <a:r>
              <a:rPr lang="en-US" altLang="ko-KR" sz="1600" i="1">
                <a:latin typeface="HY동녘M" panose="02030600000101010101" pitchFamily="18" charset="-127"/>
              </a:rPr>
              <a:t>work on)</a:t>
            </a:r>
            <a:r>
              <a:rPr lang="en-US" altLang="ko-KR" sz="1600">
                <a:latin typeface="HY동녘M" panose="02030600000101010101" pitchFamily="18" charset="-127"/>
              </a:rPr>
              <a:t>. </a:t>
            </a:r>
            <a:r>
              <a:rPr lang="ko-KR" altLang="en-US" sz="1600">
                <a:latin typeface="HY동녘M" panose="02030600000101010101" pitchFamily="18" charset="-127"/>
              </a:rPr>
              <a:t>각 사원이 각 프로젝트를 위해 주당 근무 시간을 저장한다</a:t>
            </a:r>
            <a:r>
              <a:rPr lang="en-US" altLang="ko-KR" sz="1600">
                <a:latin typeface="HY동녘M" panose="02030600000101010101" pitchFamily="18" charset="-127"/>
              </a:rPr>
              <a:t>. </a:t>
            </a:r>
            <a:r>
              <a:rPr lang="ko-KR" altLang="en-US" sz="1600">
                <a:latin typeface="HY동녘M" panose="02030600000101010101" pitchFamily="18" charset="-127"/>
              </a:rPr>
              <a:t>또한</a:t>
            </a:r>
            <a:r>
              <a:rPr lang="en-US" altLang="ko-KR" sz="1600">
                <a:latin typeface="HY동녘M" panose="02030600000101010101" pitchFamily="18" charset="-127"/>
              </a:rPr>
              <a:t>, </a:t>
            </a:r>
            <a:r>
              <a:rPr lang="ko-KR" altLang="en-US" sz="1600">
                <a:latin typeface="HY동녘M" panose="02030600000101010101" pitchFamily="18" charset="-127"/>
              </a:rPr>
              <a:t>각 직원의 직속 상사</a:t>
            </a:r>
            <a:r>
              <a:rPr lang="en-US" altLang="ko-KR" sz="1600">
                <a:latin typeface="HY동녘M" panose="02030600000101010101" pitchFamily="18" charset="-127"/>
              </a:rPr>
              <a:t>(direct supervisor)</a:t>
            </a:r>
            <a:r>
              <a:rPr lang="ko-KR" altLang="en-US" sz="1600">
                <a:latin typeface="HY동녘M" panose="02030600000101010101" pitchFamily="18" charset="-127"/>
              </a:rPr>
              <a:t>도 유지한다</a:t>
            </a:r>
            <a:r>
              <a:rPr lang="en-US" altLang="ko-KR" sz="1600">
                <a:latin typeface="HY동녘M" panose="02030600000101010101" pitchFamily="18" charset="-127"/>
              </a:rPr>
              <a:t>.</a:t>
            </a:r>
          </a:p>
          <a:p>
            <a:pPr marL="665163" lvl="1" indent="-187325">
              <a:lnSpc>
                <a:spcPct val="150000"/>
              </a:lnSpc>
              <a:buSzPct val="150000"/>
            </a:pPr>
            <a:r>
              <a:rPr lang="ko-KR" altLang="en-US" sz="1600">
                <a:latin typeface="HY동녘M" panose="02030600000101010101" pitchFamily="18" charset="-127"/>
              </a:rPr>
              <a:t>각 사원은 여러 명의 부양가족</a:t>
            </a:r>
            <a:r>
              <a:rPr lang="en-US" altLang="ko-KR" sz="1600">
                <a:latin typeface="HY동녘M" panose="02030600000101010101" pitchFamily="18" charset="-127"/>
              </a:rPr>
              <a:t>(DEPENDENT)</a:t>
            </a:r>
            <a:r>
              <a:rPr lang="ko-KR" altLang="en-US" sz="1600">
                <a:latin typeface="HY동녘M" panose="02030600000101010101" pitchFamily="18" charset="-127"/>
              </a:rPr>
              <a:t>들을 가진다</a:t>
            </a:r>
            <a:r>
              <a:rPr lang="en-US" altLang="ko-KR" sz="1600">
                <a:latin typeface="HY동녘M" panose="02030600000101010101" pitchFamily="18" charset="-127"/>
              </a:rPr>
              <a:t>. </a:t>
            </a:r>
            <a:r>
              <a:rPr lang="ko-KR" altLang="en-US" sz="1600">
                <a:latin typeface="HY동녘M" panose="02030600000101010101" pitchFamily="18" charset="-127"/>
              </a:rPr>
              <a:t>각 부양가족에 대해 이름</a:t>
            </a:r>
            <a:r>
              <a:rPr lang="en-US" altLang="ko-KR" sz="1600">
                <a:latin typeface="HY동녘M" panose="02030600000101010101" pitchFamily="18" charset="-127"/>
              </a:rPr>
              <a:t>(name), </a:t>
            </a:r>
            <a:r>
              <a:rPr lang="ko-KR" altLang="en-US" sz="1600">
                <a:latin typeface="HY동녘M" panose="02030600000101010101" pitchFamily="18" charset="-127"/>
              </a:rPr>
              <a:t>성별</a:t>
            </a:r>
            <a:r>
              <a:rPr lang="en-US" altLang="ko-KR" sz="1600">
                <a:latin typeface="HY동녘M" panose="02030600000101010101" pitchFamily="18" charset="-127"/>
              </a:rPr>
              <a:t>(sex), </a:t>
            </a:r>
            <a:r>
              <a:rPr lang="ko-KR" altLang="en-US" sz="1600">
                <a:latin typeface="HY동녘M" panose="02030600000101010101" pitchFamily="18" charset="-127"/>
              </a:rPr>
              <a:t>생년월일</a:t>
            </a:r>
            <a:r>
              <a:rPr lang="en-US" altLang="ko-KR" sz="1600">
                <a:latin typeface="HY동녘M" panose="02030600000101010101" pitchFamily="18" charset="-127"/>
              </a:rPr>
              <a:t>(birthdate), </a:t>
            </a:r>
            <a:r>
              <a:rPr lang="ko-KR" altLang="en-US" sz="1600">
                <a:latin typeface="HY동녘M" panose="02030600000101010101" pitchFamily="18" charset="-127"/>
              </a:rPr>
              <a:t>직원과의 관계</a:t>
            </a:r>
            <a:r>
              <a:rPr lang="en-US" altLang="ko-KR" sz="1600">
                <a:latin typeface="HY동녘M" panose="02030600000101010101" pitchFamily="18" charset="-127"/>
              </a:rPr>
              <a:t>(relationship)</a:t>
            </a:r>
            <a:r>
              <a:rPr lang="ko-KR" altLang="en-US" sz="1600">
                <a:latin typeface="HY동녘M" panose="02030600000101010101" pitchFamily="18" charset="-127"/>
              </a:rPr>
              <a:t>를 저장한다</a:t>
            </a:r>
            <a:r>
              <a:rPr lang="en-US" altLang="ko-KR" sz="1600">
                <a:latin typeface="HY동녘M" panose="02030600000101010101" pitchFamily="18" charset="-127"/>
              </a:rPr>
              <a:t>.</a:t>
            </a:r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E070041B-8A38-9AF5-A35E-B5D5E77E71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96863" y="255588"/>
            <a:ext cx="8496300" cy="909637"/>
          </a:xfrm>
          <a:noFill/>
        </p:spPr>
        <p:txBody>
          <a:bodyPr lIns="92075" tIns="46038" rIns="92075" bIns="46038"/>
          <a:lstStyle/>
          <a:p>
            <a:pPr>
              <a:lnSpc>
                <a:spcPct val="130000"/>
              </a:lnSpc>
            </a:pPr>
            <a:r>
              <a:rPr lang="ko-KR" altLang="en-US" sz="3600" b="0"/>
              <a:t>예제 데이타베이스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Box 3">
            <a:extLst>
              <a:ext uri="{FF2B5EF4-FFF2-40B4-BE49-F238E27FC236}">
                <a16:creationId xmlns:a16="http://schemas.microsoft.com/office/drawing/2014/main" id="{F9ADFB40-346B-AD2F-6B98-F8C71E76F0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2786063"/>
            <a:ext cx="81883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4000">
                <a:latin typeface="HY동녘B" panose="02030600000101010101" pitchFamily="18" charset="-127"/>
                <a:ea typeface="HY동녘B" panose="02030600000101010101" pitchFamily="18" charset="-127"/>
              </a:rPr>
              <a:t>이제 </a:t>
            </a:r>
            <a:r>
              <a:rPr lang="en-US" altLang="ko-KR" sz="4000">
                <a:latin typeface="HY동녘B" panose="02030600000101010101" pitchFamily="18" charset="-127"/>
                <a:ea typeface="HY동녘B" panose="02030600000101010101" pitchFamily="18" charset="-127"/>
              </a:rPr>
              <a:t>ER </a:t>
            </a:r>
            <a:r>
              <a:rPr lang="ko-KR" altLang="en-US" sz="4000">
                <a:latin typeface="HY동녘B" panose="02030600000101010101" pitchFamily="18" charset="-127"/>
                <a:ea typeface="HY동녘B" panose="02030600000101010101" pitchFamily="18" charset="-127"/>
              </a:rPr>
              <a:t>다이어그램을 그려봅시다</a:t>
            </a:r>
            <a:r>
              <a:rPr lang="en-US" altLang="ko-KR" sz="4000">
                <a:latin typeface="HY동녘B" panose="02030600000101010101" pitchFamily="18" charset="-127"/>
                <a:ea typeface="HY동녘B" panose="02030600000101010101" pitchFamily="18" charset="-127"/>
              </a:rPr>
              <a:t>.</a:t>
            </a:r>
            <a:endParaRPr lang="ko-KR" altLang="en-US" sz="4000">
              <a:latin typeface="HY동녘B" panose="02030600000101010101" pitchFamily="18" charset="-127"/>
              <a:ea typeface="HY동녘B" panose="02030600000101010101" pitchFamily="18" charset="-127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데이타베이스 설계의 요구사항</a:t>
            </a:r>
          </a:p>
        </p:txBody>
      </p:sp>
      <p:sp>
        <p:nvSpPr>
          <p:cNvPr id="11267" name="AutoShape 4"/>
          <p:cNvSpPr>
            <a:spLocks noChangeArrowheads="1"/>
          </p:cNvSpPr>
          <p:nvPr/>
        </p:nvSpPr>
        <p:spPr bwMode="invGray">
          <a:xfrm>
            <a:off x="0" y="1600200"/>
            <a:ext cx="5715000" cy="4495800"/>
          </a:xfrm>
          <a:prstGeom prst="rightArrow">
            <a:avLst>
              <a:gd name="adj1" fmla="val 86065"/>
              <a:gd name="adj2" fmla="val 31780"/>
            </a:avLst>
          </a:prstGeom>
          <a:gradFill rotWithShape="1">
            <a:gsLst>
              <a:gs pos="0">
                <a:srgbClr val="000066">
                  <a:alpha val="50000"/>
                </a:srgbClr>
              </a:gs>
              <a:gs pos="100000">
                <a:srgbClr val="0066CC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1268" name="AutoShape 5"/>
          <p:cNvSpPr>
            <a:spLocks noChangeArrowheads="1"/>
          </p:cNvSpPr>
          <p:nvPr/>
        </p:nvSpPr>
        <p:spPr bwMode="blackWhite">
          <a:xfrm>
            <a:off x="304800" y="2133600"/>
            <a:ext cx="4038600" cy="509588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rgbClr val="642C13"/>
              </a:gs>
              <a:gs pos="50000">
                <a:srgbClr val="D85E28"/>
              </a:gs>
              <a:gs pos="100000">
                <a:srgbClr val="642C13"/>
              </a:gs>
            </a:gsLst>
            <a:lin ang="2700000" scaled="1"/>
          </a:gradFill>
          <a:ln w="25400">
            <a:solidFill>
              <a:srgbClr val="FFFFFF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solidFill>
                  <a:srgbClr val="FFFFFF"/>
                </a:solidFill>
                <a:latin typeface="HY동녘M" pitchFamily="18" charset="-127"/>
              </a:rPr>
              <a:t>데이터의 모든 측면을 표현</a:t>
            </a:r>
            <a:endParaRPr lang="en-US" altLang="ko-KR" sz="2400" b="1">
              <a:solidFill>
                <a:srgbClr val="FFFFFF"/>
              </a:solidFill>
              <a:latin typeface="HY동녘M" pitchFamily="18" charset="-127"/>
            </a:endParaRPr>
          </a:p>
        </p:txBody>
      </p:sp>
      <p:sp>
        <p:nvSpPr>
          <p:cNvPr id="11269" name="AutoShape 6"/>
          <p:cNvSpPr>
            <a:spLocks noChangeArrowheads="1"/>
          </p:cNvSpPr>
          <p:nvPr/>
        </p:nvSpPr>
        <p:spPr bwMode="blackWhite">
          <a:xfrm>
            <a:off x="304800" y="2857500"/>
            <a:ext cx="4038600" cy="509588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rgbClr val="31492C"/>
              </a:gs>
              <a:gs pos="50000">
                <a:srgbClr val="699D5F"/>
              </a:gs>
              <a:gs pos="100000">
                <a:srgbClr val="31492C"/>
              </a:gs>
            </a:gsLst>
            <a:lin ang="2700000" scaled="1"/>
          </a:gradFill>
          <a:ln w="25400">
            <a:solidFill>
              <a:srgbClr val="FFFFFF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solidFill>
                  <a:srgbClr val="FFFFFF"/>
                </a:solidFill>
                <a:latin typeface="HY동녘M" pitchFamily="18" charset="-127"/>
              </a:rPr>
              <a:t>중복 최소화</a:t>
            </a:r>
            <a:endParaRPr lang="en-US" altLang="ko-KR" sz="2400" b="1">
              <a:solidFill>
                <a:srgbClr val="FFFFFF"/>
              </a:solidFill>
              <a:latin typeface="HY동녘M" pitchFamily="18" charset="-127"/>
            </a:endParaRPr>
          </a:p>
        </p:txBody>
      </p:sp>
      <p:sp>
        <p:nvSpPr>
          <p:cNvPr id="11270" name="AutoShape 7"/>
          <p:cNvSpPr>
            <a:spLocks noChangeArrowheads="1"/>
          </p:cNvSpPr>
          <p:nvPr/>
        </p:nvSpPr>
        <p:spPr bwMode="blackWhite">
          <a:xfrm>
            <a:off x="304800" y="3571875"/>
            <a:ext cx="4038600" cy="509588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rgbClr val="274B63"/>
              </a:gs>
              <a:gs pos="50000">
                <a:srgbClr val="55A2D7"/>
              </a:gs>
              <a:gs pos="100000">
                <a:srgbClr val="274B63"/>
              </a:gs>
            </a:gsLst>
            <a:lin ang="2700000" scaled="1"/>
          </a:gradFill>
          <a:ln w="25400">
            <a:solidFill>
              <a:srgbClr val="FFFFFF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solidFill>
                  <a:srgbClr val="FFFFFF"/>
                </a:solidFill>
                <a:latin typeface="HY동녘M" pitchFamily="18" charset="-127"/>
              </a:rPr>
              <a:t>효율적 접근</a:t>
            </a:r>
            <a:endParaRPr lang="en-US" altLang="ko-KR" sz="2400" b="1">
              <a:solidFill>
                <a:srgbClr val="FFFFFF"/>
              </a:solidFill>
              <a:latin typeface="HY동녘M" pitchFamily="18" charset="-127"/>
            </a:endParaRPr>
          </a:p>
        </p:txBody>
      </p:sp>
      <p:sp>
        <p:nvSpPr>
          <p:cNvPr id="11271" name="AutoShape 8"/>
          <p:cNvSpPr>
            <a:spLocks noChangeArrowheads="1"/>
          </p:cNvSpPr>
          <p:nvPr/>
        </p:nvSpPr>
        <p:spPr bwMode="gray">
          <a:xfrm>
            <a:off x="5791200" y="2209800"/>
            <a:ext cx="3067050" cy="3200400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rgbClr val="CCFFFF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ffectLst>
            <a:outerShdw dist="107763" dir="2700000" algn="ctr" rotWithShape="0">
              <a:srgbClr val="000000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>
                <a:solidFill>
                  <a:srgbClr val="000000"/>
                </a:solidFill>
                <a:latin typeface="HY동녘M" pitchFamily="18" charset="-127"/>
              </a:rPr>
              <a:t>올바른 </a:t>
            </a:r>
            <a:endParaRPr lang="en-US" altLang="ko-KR" sz="2400">
              <a:solidFill>
                <a:srgbClr val="000000"/>
              </a:solidFill>
              <a:latin typeface="HY동녘M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>
                <a:solidFill>
                  <a:srgbClr val="000000"/>
                </a:solidFill>
                <a:latin typeface="HY동녘M" pitchFamily="18" charset="-127"/>
              </a:rPr>
              <a:t>데이타베이스 설계</a:t>
            </a:r>
            <a:endParaRPr lang="en-US" altLang="ko-KR" sz="2400">
              <a:solidFill>
                <a:srgbClr val="000000"/>
              </a:solidFill>
              <a:latin typeface="HY동녘M" pitchFamily="18" charset="-127"/>
            </a:endParaRPr>
          </a:p>
        </p:txBody>
      </p:sp>
      <p:sp>
        <p:nvSpPr>
          <p:cNvPr id="11272" name="AutoShape 6"/>
          <p:cNvSpPr>
            <a:spLocks noChangeArrowheads="1"/>
          </p:cNvSpPr>
          <p:nvPr/>
        </p:nvSpPr>
        <p:spPr bwMode="blackWhite">
          <a:xfrm>
            <a:off x="285750" y="4286250"/>
            <a:ext cx="4038600" cy="509588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rgbClr val="E6DCAC"/>
              </a:gs>
              <a:gs pos="12000">
                <a:srgbClr val="E6D78A"/>
              </a:gs>
              <a:gs pos="30000">
                <a:srgbClr val="C7AC4C"/>
              </a:gs>
              <a:gs pos="45000">
                <a:srgbClr val="E6D78A"/>
              </a:gs>
              <a:gs pos="77000">
                <a:srgbClr val="C7AC4C"/>
              </a:gs>
              <a:gs pos="100000">
                <a:srgbClr val="E6DCAC"/>
              </a:gs>
            </a:gsLst>
            <a:lin ang="2700000"/>
          </a:gradFill>
          <a:ln w="25400">
            <a:solidFill>
              <a:srgbClr val="FFFFFF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solidFill>
                  <a:srgbClr val="FFFFFF"/>
                </a:solidFill>
                <a:latin typeface="HY동녘M" pitchFamily="18" charset="-127"/>
              </a:rPr>
              <a:t>데이터 무결성</a:t>
            </a:r>
            <a:endParaRPr lang="en-US" altLang="ko-KR" sz="2400" b="1">
              <a:solidFill>
                <a:srgbClr val="FFFFFF"/>
              </a:solidFill>
              <a:latin typeface="HY동녘M" pitchFamily="18" charset="-127"/>
            </a:endParaRPr>
          </a:p>
        </p:txBody>
      </p:sp>
      <p:sp>
        <p:nvSpPr>
          <p:cNvPr id="11273" name="AutoShape 7"/>
          <p:cNvSpPr>
            <a:spLocks noChangeArrowheads="1"/>
          </p:cNvSpPr>
          <p:nvPr/>
        </p:nvSpPr>
        <p:spPr bwMode="blackWhite">
          <a:xfrm>
            <a:off x="285750" y="5000625"/>
            <a:ext cx="4038600" cy="509588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rgbClr val="D6B19C"/>
              </a:gs>
              <a:gs pos="30000">
                <a:srgbClr val="D49E6C"/>
              </a:gs>
              <a:gs pos="70000">
                <a:srgbClr val="A65528"/>
              </a:gs>
              <a:gs pos="100000">
                <a:srgbClr val="663012"/>
              </a:gs>
            </a:gsLst>
            <a:lin ang="2700000"/>
          </a:gradFill>
          <a:ln w="25400">
            <a:solidFill>
              <a:srgbClr val="FFFFFF"/>
            </a:solidFill>
            <a:round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solidFill>
                  <a:srgbClr val="FFFFFF"/>
                </a:solidFill>
                <a:latin typeface="HY동녘M" pitchFamily="18" charset="-127"/>
              </a:rPr>
              <a:t>일관성 및 이해 용이</a:t>
            </a:r>
            <a:endParaRPr lang="en-US" altLang="ko-KR" sz="2400" b="1">
              <a:solidFill>
                <a:srgbClr val="FFFFFF"/>
              </a:solidFill>
              <a:latin typeface="HY동녘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407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952"/>
    </mc:Choice>
    <mc:Fallback xmlns="">
      <p:transition spd="slow" advTm="23395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3" descr="5_p_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0" y="1446213"/>
            <a:ext cx="5170488" cy="5411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데이타베이스 설계의 주요단계</a:t>
            </a:r>
          </a:p>
        </p:txBody>
      </p:sp>
    </p:spTree>
    <p:extLst>
      <p:ext uri="{BB962C8B-B14F-4D97-AF65-F5344CB8AC3E}">
        <p14:creationId xmlns:p14="http://schemas.microsoft.com/office/powerpoint/2010/main" val="305256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5516"/>
    </mc:Choice>
    <mc:Fallback xmlns="">
      <p:transition spd="slow" advTm="39551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1285875"/>
            <a:ext cx="9144000" cy="5572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 dirty="0"/>
          </a:p>
        </p:txBody>
      </p:sp>
      <p:sp>
        <p:nvSpPr>
          <p:cNvPr id="15363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ER</a:t>
            </a:r>
            <a:r>
              <a:rPr lang="ko-KR" altLang="en-US"/>
              <a:t>모델</a:t>
            </a:r>
          </a:p>
        </p:txBody>
      </p:sp>
      <p:grpSp>
        <p:nvGrpSpPr>
          <p:cNvPr id="15364" name="그룹 17"/>
          <p:cNvGrpSpPr>
            <a:grpSpLocks/>
          </p:cNvGrpSpPr>
          <p:nvPr/>
        </p:nvGrpSpPr>
        <p:grpSpPr bwMode="auto">
          <a:xfrm>
            <a:off x="1500188" y="2357438"/>
            <a:ext cx="5643562" cy="4348162"/>
            <a:chOff x="1143000" y="1752600"/>
            <a:chExt cx="6400800" cy="4953000"/>
          </a:xfrm>
        </p:grpSpPr>
        <p:sp>
          <p:nvSpPr>
            <p:cNvPr id="15366" name="Freeform 10"/>
            <p:cNvSpPr>
              <a:spLocks/>
            </p:cNvSpPr>
            <p:nvPr/>
          </p:nvSpPr>
          <p:spPr bwMode="gray">
            <a:xfrm rot="-6677128">
              <a:off x="4875212" y="458788"/>
              <a:ext cx="1374775" cy="3962400"/>
            </a:xfrm>
            <a:custGeom>
              <a:avLst/>
              <a:gdLst>
                <a:gd name="T0" fmla="*/ 0 w 646"/>
                <a:gd name="T1" fmla="*/ 0 h 1861"/>
                <a:gd name="T2" fmla="*/ 2147483646 w 646"/>
                <a:gd name="T3" fmla="*/ 2147483646 h 1861"/>
                <a:gd name="T4" fmla="*/ 2147483646 w 646"/>
                <a:gd name="T5" fmla="*/ 2147483646 h 1861"/>
                <a:gd name="T6" fmla="*/ 2147483646 w 646"/>
                <a:gd name="T7" fmla="*/ 2147483646 h 1861"/>
                <a:gd name="T8" fmla="*/ 2147483646 w 646"/>
                <a:gd name="T9" fmla="*/ 2147483646 h 1861"/>
                <a:gd name="T10" fmla="*/ 2147483646 w 646"/>
                <a:gd name="T11" fmla="*/ 2147483646 h 1861"/>
                <a:gd name="T12" fmla="*/ 2147483646 w 646"/>
                <a:gd name="T13" fmla="*/ 2147483646 h 1861"/>
                <a:gd name="T14" fmla="*/ 2147483646 w 646"/>
                <a:gd name="T15" fmla="*/ 2147483646 h 1861"/>
                <a:gd name="T16" fmla="*/ 2147483646 w 646"/>
                <a:gd name="T17" fmla="*/ 2147483646 h 1861"/>
                <a:gd name="T18" fmla="*/ 2147483646 w 646"/>
                <a:gd name="T19" fmla="*/ 2147483646 h 1861"/>
                <a:gd name="T20" fmla="*/ 2147483646 w 646"/>
                <a:gd name="T21" fmla="*/ 2147483646 h 1861"/>
                <a:gd name="T22" fmla="*/ 2147483646 w 646"/>
                <a:gd name="T23" fmla="*/ 2147483646 h 1861"/>
                <a:gd name="T24" fmla="*/ 2147483646 w 646"/>
                <a:gd name="T25" fmla="*/ 2147483646 h 1861"/>
                <a:gd name="T26" fmla="*/ 2147483646 w 646"/>
                <a:gd name="T27" fmla="*/ 2147483646 h 1861"/>
                <a:gd name="T28" fmla="*/ 2147483646 w 646"/>
                <a:gd name="T29" fmla="*/ 2147483646 h 1861"/>
                <a:gd name="T30" fmla="*/ 2147483646 w 646"/>
                <a:gd name="T31" fmla="*/ 2147483646 h 1861"/>
                <a:gd name="T32" fmla="*/ 2147483646 w 646"/>
                <a:gd name="T33" fmla="*/ 2147483646 h 1861"/>
                <a:gd name="T34" fmla="*/ 2147483646 w 646"/>
                <a:gd name="T35" fmla="*/ 2147483646 h 1861"/>
                <a:gd name="T36" fmla="*/ 2147483646 w 646"/>
                <a:gd name="T37" fmla="*/ 2147483646 h 1861"/>
                <a:gd name="T38" fmla="*/ 2147483646 w 646"/>
                <a:gd name="T39" fmla="*/ 2147483646 h 1861"/>
                <a:gd name="T40" fmla="*/ 2147483646 w 646"/>
                <a:gd name="T41" fmla="*/ 2147483646 h 1861"/>
                <a:gd name="T42" fmla="*/ 2147483646 w 646"/>
                <a:gd name="T43" fmla="*/ 2147483646 h 1861"/>
                <a:gd name="T44" fmla="*/ 2147483646 w 646"/>
                <a:gd name="T45" fmla="*/ 2147483646 h 1861"/>
                <a:gd name="T46" fmla="*/ 2147483646 w 646"/>
                <a:gd name="T47" fmla="*/ 2147483646 h 1861"/>
                <a:gd name="T48" fmla="*/ 2147483646 w 646"/>
                <a:gd name="T49" fmla="*/ 2147483646 h 1861"/>
                <a:gd name="T50" fmla="*/ 2147483646 w 646"/>
                <a:gd name="T51" fmla="*/ 2147483646 h 1861"/>
                <a:gd name="T52" fmla="*/ 2147483646 w 646"/>
                <a:gd name="T53" fmla="*/ 2147483646 h 1861"/>
                <a:gd name="T54" fmla="*/ 2147483646 w 646"/>
                <a:gd name="T55" fmla="*/ 2147483646 h 1861"/>
                <a:gd name="T56" fmla="*/ 2147483646 w 646"/>
                <a:gd name="T57" fmla="*/ 2147483646 h 1861"/>
                <a:gd name="T58" fmla="*/ 2147483646 w 646"/>
                <a:gd name="T59" fmla="*/ 2147483646 h 1861"/>
                <a:gd name="T60" fmla="*/ 2147483646 w 646"/>
                <a:gd name="T61" fmla="*/ 2147483646 h 1861"/>
                <a:gd name="T62" fmla="*/ 2147483646 w 646"/>
                <a:gd name="T63" fmla="*/ 2147483646 h 1861"/>
                <a:gd name="T64" fmla="*/ 2147483646 w 646"/>
                <a:gd name="T65" fmla="*/ 2147483646 h 1861"/>
                <a:gd name="T66" fmla="*/ 2147483646 w 646"/>
                <a:gd name="T67" fmla="*/ 2147483646 h 1861"/>
                <a:gd name="T68" fmla="*/ 2147483646 w 646"/>
                <a:gd name="T69" fmla="*/ 2147483646 h 1861"/>
                <a:gd name="T70" fmla="*/ 2147483646 w 646"/>
                <a:gd name="T71" fmla="*/ 2147483646 h 1861"/>
                <a:gd name="T72" fmla="*/ 2147483646 w 646"/>
                <a:gd name="T73" fmla="*/ 2147483646 h 1861"/>
                <a:gd name="T74" fmla="*/ 2147483646 w 646"/>
                <a:gd name="T75" fmla="*/ 2147483646 h 1861"/>
                <a:gd name="T76" fmla="*/ 0 w 646"/>
                <a:gd name="T77" fmla="*/ 2147483646 h 1861"/>
                <a:gd name="T78" fmla="*/ 0 w 646"/>
                <a:gd name="T79" fmla="*/ 0 h 1861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646"/>
                <a:gd name="T121" fmla="*/ 0 h 1861"/>
                <a:gd name="T122" fmla="*/ 646 w 646"/>
                <a:gd name="T123" fmla="*/ 1861 h 1861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646" h="1861">
                  <a:moveTo>
                    <a:pt x="0" y="0"/>
                  </a:moveTo>
                  <a:lnTo>
                    <a:pt x="48" y="14"/>
                  </a:lnTo>
                  <a:lnTo>
                    <a:pt x="98" y="32"/>
                  </a:lnTo>
                  <a:lnTo>
                    <a:pt x="147" y="54"/>
                  </a:lnTo>
                  <a:lnTo>
                    <a:pt x="195" y="81"/>
                  </a:lnTo>
                  <a:lnTo>
                    <a:pt x="242" y="111"/>
                  </a:lnTo>
                  <a:lnTo>
                    <a:pt x="288" y="147"/>
                  </a:lnTo>
                  <a:lnTo>
                    <a:pt x="333" y="185"/>
                  </a:lnTo>
                  <a:lnTo>
                    <a:pt x="377" y="228"/>
                  </a:lnTo>
                  <a:lnTo>
                    <a:pt x="418" y="275"/>
                  </a:lnTo>
                  <a:lnTo>
                    <a:pt x="457" y="325"/>
                  </a:lnTo>
                  <a:lnTo>
                    <a:pt x="493" y="379"/>
                  </a:lnTo>
                  <a:lnTo>
                    <a:pt x="526" y="437"/>
                  </a:lnTo>
                  <a:lnTo>
                    <a:pt x="555" y="497"/>
                  </a:lnTo>
                  <a:lnTo>
                    <a:pt x="582" y="562"/>
                  </a:lnTo>
                  <a:lnTo>
                    <a:pt x="604" y="630"/>
                  </a:lnTo>
                  <a:lnTo>
                    <a:pt x="621" y="700"/>
                  </a:lnTo>
                  <a:lnTo>
                    <a:pt x="634" y="774"/>
                  </a:lnTo>
                  <a:lnTo>
                    <a:pt x="642" y="851"/>
                  </a:lnTo>
                  <a:lnTo>
                    <a:pt x="646" y="930"/>
                  </a:lnTo>
                  <a:lnTo>
                    <a:pt x="643" y="1011"/>
                  </a:lnTo>
                  <a:lnTo>
                    <a:pt x="636" y="1086"/>
                  </a:lnTo>
                  <a:lnTo>
                    <a:pt x="623" y="1160"/>
                  </a:lnTo>
                  <a:lnTo>
                    <a:pt x="607" y="1230"/>
                  </a:lnTo>
                  <a:lnTo>
                    <a:pt x="585" y="1297"/>
                  </a:lnTo>
                  <a:lnTo>
                    <a:pt x="561" y="1361"/>
                  </a:lnTo>
                  <a:lnTo>
                    <a:pt x="533" y="1421"/>
                  </a:lnTo>
                  <a:lnTo>
                    <a:pt x="500" y="1478"/>
                  </a:lnTo>
                  <a:lnTo>
                    <a:pt x="466" y="1532"/>
                  </a:lnTo>
                  <a:lnTo>
                    <a:pt x="428" y="1582"/>
                  </a:lnTo>
                  <a:lnTo>
                    <a:pt x="388" y="1627"/>
                  </a:lnTo>
                  <a:lnTo>
                    <a:pt x="345" y="1670"/>
                  </a:lnTo>
                  <a:lnTo>
                    <a:pt x="301" y="1709"/>
                  </a:lnTo>
                  <a:lnTo>
                    <a:pt x="254" y="1744"/>
                  </a:lnTo>
                  <a:lnTo>
                    <a:pt x="205" y="1776"/>
                  </a:lnTo>
                  <a:lnTo>
                    <a:pt x="156" y="1803"/>
                  </a:lnTo>
                  <a:lnTo>
                    <a:pt x="104" y="1826"/>
                  </a:lnTo>
                  <a:lnTo>
                    <a:pt x="53" y="1846"/>
                  </a:lnTo>
                  <a:lnTo>
                    <a:pt x="0" y="1861"/>
                  </a:lnTo>
                  <a:lnTo>
                    <a:pt x="0" y="0"/>
                  </a:lnTo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FFE6CD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grpSp>
          <p:nvGrpSpPr>
            <p:cNvPr id="15367" name="그룹 16"/>
            <p:cNvGrpSpPr>
              <a:grpSpLocks/>
            </p:cNvGrpSpPr>
            <p:nvPr/>
          </p:nvGrpSpPr>
          <p:grpSpPr bwMode="auto">
            <a:xfrm>
              <a:off x="1143000" y="1905000"/>
              <a:ext cx="5999508" cy="4800600"/>
              <a:chOff x="1143000" y="1905000"/>
              <a:chExt cx="5999508" cy="4800600"/>
            </a:xfrm>
          </p:grpSpPr>
          <p:sp>
            <p:nvSpPr>
              <p:cNvPr id="15368" name="Freeform 4"/>
              <p:cNvSpPr>
                <a:spLocks/>
              </p:cNvSpPr>
              <p:nvPr/>
            </p:nvSpPr>
            <p:spPr bwMode="gray">
              <a:xfrm rot="-794496">
                <a:off x="4540250" y="2667000"/>
                <a:ext cx="1374775" cy="3962400"/>
              </a:xfrm>
              <a:custGeom>
                <a:avLst/>
                <a:gdLst>
                  <a:gd name="T0" fmla="*/ 0 w 646"/>
                  <a:gd name="T1" fmla="*/ 0 h 1861"/>
                  <a:gd name="T2" fmla="*/ 2147483646 w 646"/>
                  <a:gd name="T3" fmla="*/ 2147483646 h 1861"/>
                  <a:gd name="T4" fmla="*/ 2147483646 w 646"/>
                  <a:gd name="T5" fmla="*/ 2147483646 h 1861"/>
                  <a:gd name="T6" fmla="*/ 2147483646 w 646"/>
                  <a:gd name="T7" fmla="*/ 2147483646 h 1861"/>
                  <a:gd name="T8" fmla="*/ 2147483646 w 646"/>
                  <a:gd name="T9" fmla="*/ 2147483646 h 1861"/>
                  <a:gd name="T10" fmla="*/ 2147483646 w 646"/>
                  <a:gd name="T11" fmla="*/ 2147483646 h 1861"/>
                  <a:gd name="T12" fmla="*/ 2147483646 w 646"/>
                  <a:gd name="T13" fmla="*/ 2147483646 h 1861"/>
                  <a:gd name="T14" fmla="*/ 2147483646 w 646"/>
                  <a:gd name="T15" fmla="*/ 2147483646 h 1861"/>
                  <a:gd name="T16" fmla="*/ 2147483646 w 646"/>
                  <a:gd name="T17" fmla="*/ 2147483646 h 1861"/>
                  <a:gd name="T18" fmla="*/ 2147483646 w 646"/>
                  <a:gd name="T19" fmla="*/ 2147483646 h 1861"/>
                  <a:gd name="T20" fmla="*/ 2147483646 w 646"/>
                  <a:gd name="T21" fmla="*/ 2147483646 h 1861"/>
                  <a:gd name="T22" fmla="*/ 2147483646 w 646"/>
                  <a:gd name="T23" fmla="*/ 2147483646 h 1861"/>
                  <a:gd name="T24" fmla="*/ 2147483646 w 646"/>
                  <a:gd name="T25" fmla="*/ 2147483646 h 1861"/>
                  <a:gd name="T26" fmla="*/ 2147483646 w 646"/>
                  <a:gd name="T27" fmla="*/ 2147483646 h 1861"/>
                  <a:gd name="T28" fmla="*/ 2147483646 w 646"/>
                  <a:gd name="T29" fmla="*/ 2147483646 h 1861"/>
                  <a:gd name="T30" fmla="*/ 2147483646 w 646"/>
                  <a:gd name="T31" fmla="*/ 2147483646 h 1861"/>
                  <a:gd name="T32" fmla="*/ 2147483646 w 646"/>
                  <a:gd name="T33" fmla="*/ 2147483646 h 1861"/>
                  <a:gd name="T34" fmla="*/ 2147483646 w 646"/>
                  <a:gd name="T35" fmla="*/ 2147483646 h 1861"/>
                  <a:gd name="T36" fmla="*/ 2147483646 w 646"/>
                  <a:gd name="T37" fmla="*/ 2147483646 h 1861"/>
                  <a:gd name="T38" fmla="*/ 2147483646 w 646"/>
                  <a:gd name="T39" fmla="*/ 2147483646 h 1861"/>
                  <a:gd name="T40" fmla="*/ 2147483646 w 646"/>
                  <a:gd name="T41" fmla="*/ 2147483646 h 1861"/>
                  <a:gd name="T42" fmla="*/ 2147483646 w 646"/>
                  <a:gd name="T43" fmla="*/ 2147483646 h 1861"/>
                  <a:gd name="T44" fmla="*/ 2147483646 w 646"/>
                  <a:gd name="T45" fmla="*/ 2147483646 h 1861"/>
                  <a:gd name="T46" fmla="*/ 2147483646 w 646"/>
                  <a:gd name="T47" fmla="*/ 2147483646 h 1861"/>
                  <a:gd name="T48" fmla="*/ 2147483646 w 646"/>
                  <a:gd name="T49" fmla="*/ 2147483646 h 1861"/>
                  <a:gd name="T50" fmla="*/ 2147483646 w 646"/>
                  <a:gd name="T51" fmla="*/ 2147483646 h 1861"/>
                  <a:gd name="T52" fmla="*/ 2147483646 w 646"/>
                  <a:gd name="T53" fmla="*/ 2147483646 h 1861"/>
                  <a:gd name="T54" fmla="*/ 2147483646 w 646"/>
                  <a:gd name="T55" fmla="*/ 2147483646 h 1861"/>
                  <a:gd name="T56" fmla="*/ 2147483646 w 646"/>
                  <a:gd name="T57" fmla="*/ 2147483646 h 1861"/>
                  <a:gd name="T58" fmla="*/ 2147483646 w 646"/>
                  <a:gd name="T59" fmla="*/ 2147483646 h 1861"/>
                  <a:gd name="T60" fmla="*/ 2147483646 w 646"/>
                  <a:gd name="T61" fmla="*/ 2147483646 h 1861"/>
                  <a:gd name="T62" fmla="*/ 2147483646 w 646"/>
                  <a:gd name="T63" fmla="*/ 2147483646 h 1861"/>
                  <a:gd name="T64" fmla="*/ 2147483646 w 646"/>
                  <a:gd name="T65" fmla="*/ 2147483646 h 1861"/>
                  <a:gd name="T66" fmla="*/ 2147483646 w 646"/>
                  <a:gd name="T67" fmla="*/ 2147483646 h 1861"/>
                  <a:gd name="T68" fmla="*/ 2147483646 w 646"/>
                  <a:gd name="T69" fmla="*/ 2147483646 h 1861"/>
                  <a:gd name="T70" fmla="*/ 2147483646 w 646"/>
                  <a:gd name="T71" fmla="*/ 2147483646 h 1861"/>
                  <a:gd name="T72" fmla="*/ 2147483646 w 646"/>
                  <a:gd name="T73" fmla="*/ 2147483646 h 1861"/>
                  <a:gd name="T74" fmla="*/ 2147483646 w 646"/>
                  <a:gd name="T75" fmla="*/ 2147483646 h 1861"/>
                  <a:gd name="T76" fmla="*/ 0 w 646"/>
                  <a:gd name="T77" fmla="*/ 2147483646 h 1861"/>
                  <a:gd name="T78" fmla="*/ 0 w 646"/>
                  <a:gd name="T79" fmla="*/ 0 h 1861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646"/>
                  <a:gd name="T121" fmla="*/ 0 h 1861"/>
                  <a:gd name="T122" fmla="*/ 646 w 646"/>
                  <a:gd name="T123" fmla="*/ 1861 h 1861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646" h="1861">
                    <a:moveTo>
                      <a:pt x="0" y="0"/>
                    </a:moveTo>
                    <a:lnTo>
                      <a:pt x="48" y="14"/>
                    </a:lnTo>
                    <a:lnTo>
                      <a:pt x="98" y="32"/>
                    </a:lnTo>
                    <a:lnTo>
                      <a:pt x="147" y="54"/>
                    </a:lnTo>
                    <a:lnTo>
                      <a:pt x="195" y="81"/>
                    </a:lnTo>
                    <a:lnTo>
                      <a:pt x="242" y="111"/>
                    </a:lnTo>
                    <a:lnTo>
                      <a:pt x="288" y="147"/>
                    </a:lnTo>
                    <a:lnTo>
                      <a:pt x="333" y="185"/>
                    </a:lnTo>
                    <a:lnTo>
                      <a:pt x="377" y="228"/>
                    </a:lnTo>
                    <a:lnTo>
                      <a:pt x="418" y="275"/>
                    </a:lnTo>
                    <a:lnTo>
                      <a:pt x="457" y="325"/>
                    </a:lnTo>
                    <a:lnTo>
                      <a:pt x="493" y="379"/>
                    </a:lnTo>
                    <a:lnTo>
                      <a:pt x="526" y="437"/>
                    </a:lnTo>
                    <a:lnTo>
                      <a:pt x="555" y="497"/>
                    </a:lnTo>
                    <a:lnTo>
                      <a:pt x="582" y="562"/>
                    </a:lnTo>
                    <a:lnTo>
                      <a:pt x="604" y="630"/>
                    </a:lnTo>
                    <a:lnTo>
                      <a:pt x="621" y="700"/>
                    </a:lnTo>
                    <a:lnTo>
                      <a:pt x="634" y="774"/>
                    </a:lnTo>
                    <a:lnTo>
                      <a:pt x="642" y="851"/>
                    </a:lnTo>
                    <a:lnTo>
                      <a:pt x="646" y="930"/>
                    </a:lnTo>
                    <a:lnTo>
                      <a:pt x="643" y="1011"/>
                    </a:lnTo>
                    <a:lnTo>
                      <a:pt x="636" y="1086"/>
                    </a:lnTo>
                    <a:lnTo>
                      <a:pt x="623" y="1160"/>
                    </a:lnTo>
                    <a:lnTo>
                      <a:pt x="607" y="1230"/>
                    </a:lnTo>
                    <a:lnTo>
                      <a:pt x="585" y="1297"/>
                    </a:lnTo>
                    <a:lnTo>
                      <a:pt x="561" y="1361"/>
                    </a:lnTo>
                    <a:lnTo>
                      <a:pt x="533" y="1421"/>
                    </a:lnTo>
                    <a:lnTo>
                      <a:pt x="500" y="1478"/>
                    </a:lnTo>
                    <a:lnTo>
                      <a:pt x="466" y="1532"/>
                    </a:lnTo>
                    <a:lnTo>
                      <a:pt x="428" y="1582"/>
                    </a:lnTo>
                    <a:lnTo>
                      <a:pt x="388" y="1627"/>
                    </a:lnTo>
                    <a:lnTo>
                      <a:pt x="345" y="1670"/>
                    </a:lnTo>
                    <a:lnTo>
                      <a:pt x="301" y="1709"/>
                    </a:lnTo>
                    <a:lnTo>
                      <a:pt x="254" y="1744"/>
                    </a:lnTo>
                    <a:lnTo>
                      <a:pt x="205" y="1776"/>
                    </a:lnTo>
                    <a:lnTo>
                      <a:pt x="156" y="1803"/>
                    </a:lnTo>
                    <a:lnTo>
                      <a:pt x="104" y="1826"/>
                    </a:lnTo>
                    <a:lnTo>
                      <a:pt x="53" y="1846"/>
                    </a:lnTo>
                    <a:lnTo>
                      <a:pt x="0" y="1861"/>
                    </a:lnTo>
                    <a:lnTo>
                      <a:pt x="0" y="0"/>
                    </a:lnTo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4516AE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635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5369" name="Freeform 5"/>
              <p:cNvSpPr>
                <a:spLocks/>
              </p:cNvSpPr>
              <p:nvPr/>
            </p:nvSpPr>
            <p:spPr bwMode="gray">
              <a:xfrm rot="5461794">
                <a:off x="2436812" y="2055813"/>
                <a:ext cx="1374775" cy="3962400"/>
              </a:xfrm>
              <a:custGeom>
                <a:avLst/>
                <a:gdLst>
                  <a:gd name="T0" fmla="*/ 0 w 646"/>
                  <a:gd name="T1" fmla="*/ 0 h 1861"/>
                  <a:gd name="T2" fmla="*/ 2147483646 w 646"/>
                  <a:gd name="T3" fmla="*/ 2147483646 h 1861"/>
                  <a:gd name="T4" fmla="*/ 2147483646 w 646"/>
                  <a:gd name="T5" fmla="*/ 2147483646 h 1861"/>
                  <a:gd name="T6" fmla="*/ 2147483646 w 646"/>
                  <a:gd name="T7" fmla="*/ 2147483646 h 1861"/>
                  <a:gd name="T8" fmla="*/ 2147483646 w 646"/>
                  <a:gd name="T9" fmla="*/ 2147483646 h 1861"/>
                  <a:gd name="T10" fmla="*/ 2147483646 w 646"/>
                  <a:gd name="T11" fmla="*/ 2147483646 h 1861"/>
                  <a:gd name="T12" fmla="*/ 2147483646 w 646"/>
                  <a:gd name="T13" fmla="*/ 2147483646 h 1861"/>
                  <a:gd name="T14" fmla="*/ 2147483646 w 646"/>
                  <a:gd name="T15" fmla="*/ 2147483646 h 1861"/>
                  <a:gd name="T16" fmla="*/ 2147483646 w 646"/>
                  <a:gd name="T17" fmla="*/ 2147483646 h 1861"/>
                  <a:gd name="T18" fmla="*/ 2147483646 w 646"/>
                  <a:gd name="T19" fmla="*/ 2147483646 h 1861"/>
                  <a:gd name="T20" fmla="*/ 2147483646 w 646"/>
                  <a:gd name="T21" fmla="*/ 2147483646 h 1861"/>
                  <a:gd name="T22" fmla="*/ 2147483646 w 646"/>
                  <a:gd name="T23" fmla="*/ 2147483646 h 1861"/>
                  <a:gd name="T24" fmla="*/ 2147483646 w 646"/>
                  <a:gd name="T25" fmla="*/ 2147483646 h 1861"/>
                  <a:gd name="T26" fmla="*/ 2147483646 w 646"/>
                  <a:gd name="T27" fmla="*/ 2147483646 h 1861"/>
                  <a:gd name="T28" fmla="*/ 2147483646 w 646"/>
                  <a:gd name="T29" fmla="*/ 2147483646 h 1861"/>
                  <a:gd name="T30" fmla="*/ 2147483646 w 646"/>
                  <a:gd name="T31" fmla="*/ 2147483646 h 1861"/>
                  <a:gd name="T32" fmla="*/ 2147483646 w 646"/>
                  <a:gd name="T33" fmla="*/ 2147483646 h 1861"/>
                  <a:gd name="T34" fmla="*/ 2147483646 w 646"/>
                  <a:gd name="T35" fmla="*/ 2147483646 h 1861"/>
                  <a:gd name="T36" fmla="*/ 2147483646 w 646"/>
                  <a:gd name="T37" fmla="*/ 2147483646 h 1861"/>
                  <a:gd name="T38" fmla="*/ 2147483646 w 646"/>
                  <a:gd name="T39" fmla="*/ 2147483646 h 1861"/>
                  <a:gd name="T40" fmla="*/ 2147483646 w 646"/>
                  <a:gd name="T41" fmla="*/ 2147483646 h 1861"/>
                  <a:gd name="T42" fmla="*/ 2147483646 w 646"/>
                  <a:gd name="T43" fmla="*/ 2147483646 h 1861"/>
                  <a:gd name="T44" fmla="*/ 2147483646 w 646"/>
                  <a:gd name="T45" fmla="*/ 2147483646 h 1861"/>
                  <a:gd name="T46" fmla="*/ 2147483646 w 646"/>
                  <a:gd name="T47" fmla="*/ 2147483646 h 1861"/>
                  <a:gd name="T48" fmla="*/ 2147483646 w 646"/>
                  <a:gd name="T49" fmla="*/ 2147483646 h 1861"/>
                  <a:gd name="T50" fmla="*/ 2147483646 w 646"/>
                  <a:gd name="T51" fmla="*/ 2147483646 h 1861"/>
                  <a:gd name="T52" fmla="*/ 2147483646 w 646"/>
                  <a:gd name="T53" fmla="*/ 2147483646 h 1861"/>
                  <a:gd name="T54" fmla="*/ 2147483646 w 646"/>
                  <a:gd name="T55" fmla="*/ 2147483646 h 1861"/>
                  <a:gd name="T56" fmla="*/ 2147483646 w 646"/>
                  <a:gd name="T57" fmla="*/ 2147483646 h 1861"/>
                  <a:gd name="T58" fmla="*/ 2147483646 w 646"/>
                  <a:gd name="T59" fmla="*/ 2147483646 h 1861"/>
                  <a:gd name="T60" fmla="*/ 2147483646 w 646"/>
                  <a:gd name="T61" fmla="*/ 2147483646 h 1861"/>
                  <a:gd name="T62" fmla="*/ 2147483646 w 646"/>
                  <a:gd name="T63" fmla="*/ 2147483646 h 1861"/>
                  <a:gd name="T64" fmla="*/ 2147483646 w 646"/>
                  <a:gd name="T65" fmla="*/ 2147483646 h 1861"/>
                  <a:gd name="T66" fmla="*/ 2147483646 w 646"/>
                  <a:gd name="T67" fmla="*/ 2147483646 h 1861"/>
                  <a:gd name="T68" fmla="*/ 2147483646 w 646"/>
                  <a:gd name="T69" fmla="*/ 2147483646 h 1861"/>
                  <a:gd name="T70" fmla="*/ 2147483646 w 646"/>
                  <a:gd name="T71" fmla="*/ 2147483646 h 1861"/>
                  <a:gd name="T72" fmla="*/ 2147483646 w 646"/>
                  <a:gd name="T73" fmla="*/ 2147483646 h 1861"/>
                  <a:gd name="T74" fmla="*/ 2147483646 w 646"/>
                  <a:gd name="T75" fmla="*/ 2147483646 h 1861"/>
                  <a:gd name="T76" fmla="*/ 0 w 646"/>
                  <a:gd name="T77" fmla="*/ 2147483646 h 1861"/>
                  <a:gd name="T78" fmla="*/ 0 w 646"/>
                  <a:gd name="T79" fmla="*/ 0 h 1861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646"/>
                  <a:gd name="T121" fmla="*/ 0 h 1861"/>
                  <a:gd name="T122" fmla="*/ 646 w 646"/>
                  <a:gd name="T123" fmla="*/ 1861 h 1861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646" h="1861">
                    <a:moveTo>
                      <a:pt x="0" y="0"/>
                    </a:moveTo>
                    <a:lnTo>
                      <a:pt x="48" y="14"/>
                    </a:lnTo>
                    <a:lnTo>
                      <a:pt x="98" y="32"/>
                    </a:lnTo>
                    <a:lnTo>
                      <a:pt x="147" y="54"/>
                    </a:lnTo>
                    <a:lnTo>
                      <a:pt x="195" y="81"/>
                    </a:lnTo>
                    <a:lnTo>
                      <a:pt x="242" y="111"/>
                    </a:lnTo>
                    <a:lnTo>
                      <a:pt x="288" y="147"/>
                    </a:lnTo>
                    <a:lnTo>
                      <a:pt x="333" y="185"/>
                    </a:lnTo>
                    <a:lnTo>
                      <a:pt x="377" y="228"/>
                    </a:lnTo>
                    <a:lnTo>
                      <a:pt x="418" y="275"/>
                    </a:lnTo>
                    <a:lnTo>
                      <a:pt x="457" y="325"/>
                    </a:lnTo>
                    <a:lnTo>
                      <a:pt x="493" y="379"/>
                    </a:lnTo>
                    <a:lnTo>
                      <a:pt x="526" y="437"/>
                    </a:lnTo>
                    <a:lnTo>
                      <a:pt x="555" y="497"/>
                    </a:lnTo>
                    <a:lnTo>
                      <a:pt x="582" y="562"/>
                    </a:lnTo>
                    <a:lnTo>
                      <a:pt x="604" y="630"/>
                    </a:lnTo>
                    <a:lnTo>
                      <a:pt x="621" y="700"/>
                    </a:lnTo>
                    <a:lnTo>
                      <a:pt x="634" y="774"/>
                    </a:lnTo>
                    <a:lnTo>
                      <a:pt x="642" y="851"/>
                    </a:lnTo>
                    <a:lnTo>
                      <a:pt x="646" y="930"/>
                    </a:lnTo>
                    <a:lnTo>
                      <a:pt x="643" y="1011"/>
                    </a:lnTo>
                    <a:lnTo>
                      <a:pt x="636" y="1086"/>
                    </a:lnTo>
                    <a:lnTo>
                      <a:pt x="623" y="1160"/>
                    </a:lnTo>
                    <a:lnTo>
                      <a:pt x="607" y="1230"/>
                    </a:lnTo>
                    <a:lnTo>
                      <a:pt x="585" y="1297"/>
                    </a:lnTo>
                    <a:lnTo>
                      <a:pt x="561" y="1361"/>
                    </a:lnTo>
                    <a:lnTo>
                      <a:pt x="533" y="1421"/>
                    </a:lnTo>
                    <a:lnTo>
                      <a:pt x="500" y="1478"/>
                    </a:lnTo>
                    <a:lnTo>
                      <a:pt x="466" y="1532"/>
                    </a:lnTo>
                    <a:lnTo>
                      <a:pt x="428" y="1582"/>
                    </a:lnTo>
                    <a:lnTo>
                      <a:pt x="388" y="1627"/>
                    </a:lnTo>
                    <a:lnTo>
                      <a:pt x="345" y="1670"/>
                    </a:lnTo>
                    <a:lnTo>
                      <a:pt x="301" y="1709"/>
                    </a:lnTo>
                    <a:lnTo>
                      <a:pt x="254" y="1744"/>
                    </a:lnTo>
                    <a:lnTo>
                      <a:pt x="205" y="1776"/>
                    </a:lnTo>
                    <a:lnTo>
                      <a:pt x="156" y="1803"/>
                    </a:lnTo>
                    <a:lnTo>
                      <a:pt x="104" y="1826"/>
                    </a:lnTo>
                    <a:lnTo>
                      <a:pt x="53" y="1846"/>
                    </a:lnTo>
                    <a:lnTo>
                      <a:pt x="0" y="1861"/>
                    </a:lnTo>
                    <a:lnTo>
                      <a:pt x="0" y="0"/>
                    </a:lnTo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004992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635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5370" name="Freeform 8"/>
              <p:cNvSpPr>
                <a:spLocks/>
              </p:cNvSpPr>
              <p:nvPr/>
            </p:nvSpPr>
            <p:spPr bwMode="gray">
              <a:xfrm>
                <a:off x="4303713" y="2743200"/>
                <a:ext cx="1374775" cy="3962400"/>
              </a:xfrm>
              <a:custGeom>
                <a:avLst/>
                <a:gdLst>
                  <a:gd name="T0" fmla="*/ 0 w 646"/>
                  <a:gd name="T1" fmla="*/ 0 h 1861"/>
                  <a:gd name="T2" fmla="*/ 2147483646 w 646"/>
                  <a:gd name="T3" fmla="*/ 2147483646 h 1861"/>
                  <a:gd name="T4" fmla="*/ 2147483646 w 646"/>
                  <a:gd name="T5" fmla="*/ 2147483646 h 1861"/>
                  <a:gd name="T6" fmla="*/ 2147483646 w 646"/>
                  <a:gd name="T7" fmla="*/ 2147483646 h 1861"/>
                  <a:gd name="T8" fmla="*/ 2147483646 w 646"/>
                  <a:gd name="T9" fmla="*/ 2147483646 h 1861"/>
                  <a:gd name="T10" fmla="*/ 2147483646 w 646"/>
                  <a:gd name="T11" fmla="*/ 2147483646 h 1861"/>
                  <a:gd name="T12" fmla="*/ 2147483646 w 646"/>
                  <a:gd name="T13" fmla="*/ 2147483646 h 1861"/>
                  <a:gd name="T14" fmla="*/ 2147483646 w 646"/>
                  <a:gd name="T15" fmla="*/ 2147483646 h 1861"/>
                  <a:gd name="T16" fmla="*/ 2147483646 w 646"/>
                  <a:gd name="T17" fmla="*/ 2147483646 h 1861"/>
                  <a:gd name="T18" fmla="*/ 2147483646 w 646"/>
                  <a:gd name="T19" fmla="*/ 2147483646 h 1861"/>
                  <a:gd name="T20" fmla="*/ 2147483646 w 646"/>
                  <a:gd name="T21" fmla="*/ 2147483646 h 1861"/>
                  <a:gd name="T22" fmla="*/ 2147483646 w 646"/>
                  <a:gd name="T23" fmla="*/ 2147483646 h 1861"/>
                  <a:gd name="T24" fmla="*/ 2147483646 w 646"/>
                  <a:gd name="T25" fmla="*/ 2147483646 h 1861"/>
                  <a:gd name="T26" fmla="*/ 2147483646 w 646"/>
                  <a:gd name="T27" fmla="*/ 2147483646 h 1861"/>
                  <a:gd name="T28" fmla="*/ 2147483646 w 646"/>
                  <a:gd name="T29" fmla="*/ 2147483646 h 1861"/>
                  <a:gd name="T30" fmla="*/ 2147483646 w 646"/>
                  <a:gd name="T31" fmla="*/ 2147483646 h 1861"/>
                  <a:gd name="T32" fmla="*/ 2147483646 w 646"/>
                  <a:gd name="T33" fmla="*/ 2147483646 h 1861"/>
                  <a:gd name="T34" fmla="*/ 2147483646 w 646"/>
                  <a:gd name="T35" fmla="*/ 2147483646 h 1861"/>
                  <a:gd name="T36" fmla="*/ 2147483646 w 646"/>
                  <a:gd name="T37" fmla="*/ 2147483646 h 1861"/>
                  <a:gd name="T38" fmla="*/ 2147483646 w 646"/>
                  <a:gd name="T39" fmla="*/ 2147483646 h 1861"/>
                  <a:gd name="T40" fmla="*/ 2147483646 w 646"/>
                  <a:gd name="T41" fmla="*/ 2147483646 h 1861"/>
                  <a:gd name="T42" fmla="*/ 2147483646 w 646"/>
                  <a:gd name="T43" fmla="*/ 2147483646 h 1861"/>
                  <a:gd name="T44" fmla="*/ 2147483646 w 646"/>
                  <a:gd name="T45" fmla="*/ 2147483646 h 1861"/>
                  <a:gd name="T46" fmla="*/ 2147483646 w 646"/>
                  <a:gd name="T47" fmla="*/ 2147483646 h 1861"/>
                  <a:gd name="T48" fmla="*/ 2147483646 w 646"/>
                  <a:gd name="T49" fmla="*/ 2147483646 h 1861"/>
                  <a:gd name="T50" fmla="*/ 2147483646 w 646"/>
                  <a:gd name="T51" fmla="*/ 2147483646 h 1861"/>
                  <a:gd name="T52" fmla="*/ 2147483646 w 646"/>
                  <a:gd name="T53" fmla="*/ 2147483646 h 1861"/>
                  <a:gd name="T54" fmla="*/ 2147483646 w 646"/>
                  <a:gd name="T55" fmla="*/ 2147483646 h 1861"/>
                  <a:gd name="T56" fmla="*/ 2147483646 w 646"/>
                  <a:gd name="T57" fmla="*/ 2147483646 h 1861"/>
                  <a:gd name="T58" fmla="*/ 2147483646 w 646"/>
                  <a:gd name="T59" fmla="*/ 2147483646 h 1861"/>
                  <a:gd name="T60" fmla="*/ 2147483646 w 646"/>
                  <a:gd name="T61" fmla="*/ 2147483646 h 1861"/>
                  <a:gd name="T62" fmla="*/ 2147483646 w 646"/>
                  <a:gd name="T63" fmla="*/ 2147483646 h 1861"/>
                  <a:gd name="T64" fmla="*/ 2147483646 w 646"/>
                  <a:gd name="T65" fmla="*/ 2147483646 h 1861"/>
                  <a:gd name="T66" fmla="*/ 2147483646 w 646"/>
                  <a:gd name="T67" fmla="*/ 2147483646 h 1861"/>
                  <a:gd name="T68" fmla="*/ 2147483646 w 646"/>
                  <a:gd name="T69" fmla="*/ 2147483646 h 1861"/>
                  <a:gd name="T70" fmla="*/ 2147483646 w 646"/>
                  <a:gd name="T71" fmla="*/ 2147483646 h 1861"/>
                  <a:gd name="T72" fmla="*/ 2147483646 w 646"/>
                  <a:gd name="T73" fmla="*/ 2147483646 h 1861"/>
                  <a:gd name="T74" fmla="*/ 2147483646 w 646"/>
                  <a:gd name="T75" fmla="*/ 2147483646 h 1861"/>
                  <a:gd name="T76" fmla="*/ 0 w 646"/>
                  <a:gd name="T77" fmla="*/ 2147483646 h 1861"/>
                  <a:gd name="T78" fmla="*/ 0 w 646"/>
                  <a:gd name="T79" fmla="*/ 0 h 1861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646"/>
                  <a:gd name="T121" fmla="*/ 0 h 1861"/>
                  <a:gd name="T122" fmla="*/ 646 w 646"/>
                  <a:gd name="T123" fmla="*/ 1861 h 1861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646" h="1861">
                    <a:moveTo>
                      <a:pt x="0" y="0"/>
                    </a:moveTo>
                    <a:lnTo>
                      <a:pt x="48" y="14"/>
                    </a:lnTo>
                    <a:lnTo>
                      <a:pt x="98" y="32"/>
                    </a:lnTo>
                    <a:lnTo>
                      <a:pt x="147" y="54"/>
                    </a:lnTo>
                    <a:lnTo>
                      <a:pt x="195" y="81"/>
                    </a:lnTo>
                    <a:lnTo>
                      <a:pt x="242" y="111"/>
                    </a:lnTo>
                    <a:lnTo>
                      <a:pt x="288" y="147"/>
                    </a:lnTo>
                    <a:lnTo>
                      <a:pt x="333" y="185"/>
                    </a:lnTo>
                    <a:lnTo>
                      <a:pt x="377" y="228"/>
                    </a:lnTo>
                    <a:lnTo>
                      <a:pt x="418" y="275"/>
                    </a:lnTo>
                    <a:lnTo>
                      <a:pt x="457" y="325"/>
                    </a:lnTo>
                    <a:lnTo>
                      <a:pt x="493" y="379"/>
                    </a:lnTo>
                    <a:lnTo>
                      <a:pt x="526" y="437"/>
                    </a:lnTo>
                    <a:lnTo>
                      <a:pt x="555" y="497"/>
                    </a:lnTo>
                    <a:lnTo>
                      <a:pt x="582" y="562"/>
                    </a:lnTo>
                    <a:lnTo>
                      <a:pt x="604" y="630"/>
                    </a:lnTo>
                    <a:lnTo>
                      <a:pt x="621" y="700"/>
                    </a:lnTo>
                    <a:lnTo>
                      <a:pt x="634" y="774"/>
                    </a:lnTo>
                    <a:lnTo>
                      <a:pt x="642" y="851"/>
                    </a:lnTo>
                    <a:lnTo>
                      <a:pt x="646" y="930"/>
                    </a:lnTo>
                    <a:lnTo>
                      <a:pt x="643" y="1011"/>
                    </a:lnTo>
                    <a:lnTo>
                      <a:pt x="636" y="1086"/>
                    </a:lnTo>
                    <a:lnTo>
                      <a:pt x="623" y="1160"/>
                    </a:lnTo>
                    <a:lnTo>
                      <a:pt x="607" y="1230"/>
                    </a:lnTo>
                    <a:lnTo>
                      <a:pt x="585" y="1297"/>
                    </a:lnTo>
                    <a:lnTo>
                      <a:pt x="561" y="1361"/>
                    </a:lnTo>
                    <a:lnTo>
                      <a:pt x="533" y="1421"/>
                    </a:lnTo>
                    <a:lnTo>
                      <a:pt x="500" y="1478"/>
                    </a:lnTo>
                    <a:lnTo>
                      <a:pt x="466" y="1532"/>
                    </a:lnTo>
                    <a:lnTo>
                      <a:pt x="428" y="1582"/>
                    </a:lnTo>
                    <a:lnTo>
                      <a:pt x="388" y="1627"/>
                    </a:lnTo>
                    <a:lnTo>
                      <a:pt x="345" y="1670"/>
                    </a:lnTo>
                    <a:lnTo>
                      <a:pt x="301" y="1709"/>
                    </a:lnTo>
                    <a:lnTo>
                      <a:pt x="254" y="1744"/>
                    </a:lnTo>
                    <a:lnTo>
                      <a:pt x="205" y="1776"/>
                    </a:lnTo>
                    <a:lnTo>
                      <a:pt x="156" y="1803"/>
                    </a:lnTo>
                    <a:lnTo>
                      <a:pt x="104" y="1826"/>
                    </a:lnTo>
                    <a:lnTo>
                      <a:pt x="53" y="1846"/>
                    </a:lnTo>
                    <a:lnTo>
                      <a:pt x="0" y="1861"/>
                    </a:lnTo>
                    <a:lnTo>
                      <a:pt x="0" y="0"/>
                    </a:lnTo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D5DDF3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635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5371" name="Freeform 9"/>
              <p:cNvSpPr>
                <a:spLocks/>
              </p:cNvSpPr>
              <p:nvPr/>
            </p:nvSpPr>
            <p:spPr bwMode="gray">
              <a:xfrm rot="6256290">
                <a:off x="2436812" y="1830388"/>
                <a:ext cx="1374775" cy="3962400"/>
              </a:xfrm>
              <a:custGeom>
                <a:avLst/>
                <a:gdLst>
                  <a:gd name="T0" fmla="*/ 0 w 646"/>
                  <a:gd name="T1" fmla="*/ 0 h 1861"/>
                  <a:gd name="T2" fmla="*/ 2147483646 w 646"/>
                  <a:gd name="T3" fmla="*/ 2147483646 h 1861"/>
                  <a:gd name="T4" fmla="*/ 2147483646 w 646"/>
                  <a:gd name="T5" fmla="*/ 2147483646 h 1861"/>
                  <a:gd name="T6" fmla="*/ 2147483646 w 646"/>
                  <a:gd name="T7" fmla="*/ 2147483646 h 1861"/>
                  <a:gd name="T8" fmla="*/ 2147483646 w 646"/>
                  <a:gd name="T9" fmla="*/ 2147483646 h 1861"/>
                  <a:gd name="T10" fmla="*/ 2147483646 w 646"/>
                  <a:gd name="T11" fmla="*/ 2147483646 h 1861"/>
                  <a:gd name="T12" fmla="*/ 2147483646 w 646"/>
                  <a:gd name="T13" fmla="*/ 2147483646 h 1861"/>
                  <a:gd name="T14" fmla="*/ 2147483646 w 646"/>
                  <a:gd name="T15" fmla="*/ 2147483646 h 1861"/>
                  <a:gd name="T16" fmla="*/ 2147483646 w 646"/>
                  <a:gd name="T17" fmla="*/ 2147483646 h 1861"/>
                  <a:gd name="T18" fmla="*/ 2147483646 w 646"/>
                  <a:gd name="T19" fmla="*/ 2147483646 h 1861"/>
                  <a:gd name="T20" fmla="*/ 2147483646 w 646"/>
                  <a:gd name="T21" fmla="*/ 2147483646 h 1861"/>
                  <a:gd name="T22" fmla="*/ 2147483646 w 646"/>
                  <a:gd name="T23" fmla="*/ 2147483646 h 1861"/>
                  <a:gd name="T24" fmla="*/ 2147483646 w 646"/>
                  <a:gd name="T25" fmla="*/ 2147483646 h 1861"/>
                  <a:gd name="T26" fmla="*/ 2147483646 w 646"/>
                  <a:gd name="T27" fmla="*/ 2147483646 h 1861"/>
                  <a:gd name="T28" fmla="*/ 2147483646 w 646"/>
                  <a:gd name="T29" fmla="*/ 2147483646 h 1861"/>
                  <a:gd name="T30" fmla="*/ 2147483646 w 646"/>
                  <a:gd name="T31" fmla="*/ 2147483646 h 1861"/>
                  <a:gd name="T32" fmla="*/ 2147483646 w 646"/>
                  <a:gd name="T33" fmla="*/ 2147483646 h 1861"/>
                  <a:gd name="T34" fmla="*/ 2147483646 w 646"/>
                  <a:gd name="T35" fmla="*/ 2147483646 h 1861"/>
                  <a:gd name="T36" fmla="*/ 2147483646 w 646"/>
                  <a:gd name="T37" fmla="*/ 2147483646 h 1861"/>
                  <a:gd name="T38" fmla="*/ 2147483646 w 646"/>
                  <a:gd name="T39" fmla="*/ 2147483646 h 1861"/>
                  <a:gd name="T40" fmla="*/ 2147483646 w 646"/>
                  <a:gd name="T41" fmla="*/ 2147483646 h 1861"/>
                  <a:gd name="T42" fmla="*/ 2147483646 w 646"/>
                  <a:gd name="T43" fmla="*/ 2147483646 h 1861"/>
                  <a:gd name="T44" fmla="*/ 2147483646 w 646"/>
                  <a:gd name="T45" fmla="*/ 2147483646 h 1861"/>
                  <a:gd name="T46" fmla="*/ 2147483646 w 646"/>
                  <a:gd name="T47" fmla="*/ 2147483646 h 1861"/>
                  <a:gd name="T48" fmla="*/ 2147483646 w 646"/>
                  <a:gd name="T49" fmla="*/ 2147483646 h 1861"/>
                  <a:gd name="T50" fmla="*/ 2147483646 w 646"/>
                  <a:gd name="T51" fmla="*/ 2147483646 h 1861"/>
                  <a:gd name="T52" fmla="*/ 2147483646 w 646"/>
                  <a:gd name="T53" fmla="*/ 2147483646 h 1861"/>
                  <a:gd name="T54" fmla="*/ 2147483646 w 646"/>
                  <a:gd name="T55" fmla="*/ 2147483646 h 1861"/>
                  <a:gd name="T56" fmla="*/ 2147483646 w 646"/>
                  <a:gd name="T57" fmla="*/ 2147483646 h 1861"/>
                  <a:gd name="T58" fmla="*/ 2147483646 w 646"/>
                  <a:gd name="T59" fmla="*/ 2147483646 h 1861"/>
                  <a:gd name="T60" fmla="*/ 2147483646 w 646"/>
                  <a:gd name="T61" fmla="*/ 2147483646 h 1861"/>
                  <a:gd name="T62" fmla="*/ 2147483646 w 646"/>
                  <a:gd name="T63" fmla="*/ 2147483646 h 1861"/>
                  <a:gd name="T64" fmla="*/ 2147483646 w 646"/>
                  <a:gd name="T65" fmla="*/ 2147483646 h 1861"/>
                  <a:gd name="T66" fmla="*/ 2147483646 w 646"/>
                  <a:gd name="T67" fmla="*/ 2147483646 h 1861"/>
                  <a:gd name="T68" fmla="*/ 2147483646 w 646"/>
                  <a:gd name="T69" fmla="*/ 2147483646 h 1861"/>
                  <a:gd name="T70" fmla="*/ 2147483646 w 646"/>
                  <a:gd name="T71" fmla="*/ 2147483646 h 1861"/>
                  <a:gd name="T72" fmla="*/ 2147483646 w 646"/>
                  <a:gd name="T73" fmla="*/ 2147483646 h 1861"/>
                  <a:gd name="T74" fmla="*/ 2147483646 w 646"/>
                  <a:gd name="T75" fmla="*/ 2147483646 h 1861"/>
                  <a:gd name="T76" fmla="*/ 0 w 646"/>
                  <a:gd name="T77" fmla="*/ 2147483646 h 1861"/>
                  <a:gd name="T78" fmla="*/ 0 w 646"/>
                  <a:gd name="T79" fmla="*/ 0 h 1861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646"/>
                  <a:gd name="T121" fmla="*/ 0 h 1861"/>
                  <a:gd name="T122" fmla="*/ 646 w 646"/>
                  <a:gd name="T123" fmla="*/ 1861 h 1861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646" h="1861">
                    <a:moveTo>
                      <a:pt x="0" y="0"/>
                    </a:moveTo>
                    <a:lnTo>
                      <a:pt x="48" y="14"/>
                    </a:lnTo>
                    <a:lnTo>
                      <a:pt x="98" y="32"/>
                    </a:lnTo>
                    <a:lnTo>
                      <a:pt x="147" y="54"/>
                    </a:lnTo>
                    <a:lnTo>
                      <a:pt x="195" y="81"/>
                    </a:lnTo>
                    <a:lnTo>
                      <a:pt x="242" y="111"/>
                    </a:lnTo>
                    <a:lnTo>
                      <a:pt x="288" y="147"/>
                    </a:lnTo>
                    <a:lnTo>
                      <a:pt x="333" y="185"/>
                    </a:lnTo>
                    <a:lnTo>
                      <a:pt x="377" y="228"/>
                    </a:lnTo>
                    <a:lnTo>
                      <a:pt x="418" y="275"/>
                    </a:lnTo>
                    <a:lnTo>
                      <a:pt x="457" y="325"/>
                    </a:lnTo>
                    <a:lnTo>
                      <a:pt x="493" y="379"/>
                    </a:lnTo>
                    <a:lnTo>
                      <a:pt x="526" y="437"/>
                    </a:lnTo>
                    <a:lnTo>
                      <a:pt x="555" y="497"/>
                    </a:lnTo>
                    <a:lnTo>
                      <a:pt x="582" y="562"/>
                    </a:lnTo>
                    <a:lnTo>
                      <a:pt x="604" y="630"/>
                    </a:lnTo>
                    <a:lnTo>
                      <a:pt x="621" y="700"/>
                    </a:lnTo>
                    <a:lnTo>
                      <a:pt x="634" y="774"/>
                    </a:lnTo>
                    <a:lnTo>
                      <a:pt x="642" y="851"/>
                    </a:lnTo>
                    <a:lnTo>
                      <a:pt x="646" y="930"/>
                    </a:lnTo>
                    <a:lnTo>
                      <a:pt x="643" y="1011"/>
                    </a:lnTo>
                    <a:lnTo>
                      <a:pt x="636" y="1086"/>
                    </a:lnTo>
                    <a:lnTo>
                      <a:pt x="623" y="1160"/>
                    </a:lnTo>
                    <a:lnTo>
                      <a:pt x="607" y="1230"/>
                    </a:lnTo>
                    <a:lnTo>
                      <a:pt x="585" y="1297"/>
                    </a:lnTo>
                    <a:lnTo>
                      <a:pt x="561" y="1361"/>
                    </a:lnTo>
                    <a:lnTo>
                      <a:pt x="533" y="1421"/>
                    </a:lnTo>
                    <a:lnTo>
                      <a:pt x="500" y="1478"/>
                    </a:lnTo>
                    <a:lnTo>
                      <a:pt x="466" y="1532"/>
                    </a:lnTo>
                    <a:lnTo>
                      <a:pt x="428" y="1582"/>
                    </a:lnTo>
                    <a:lnTo>
                      <a:pt x="388" y="1627"/>
                    </a:lnTo>
                    <a:lnTo>
                      <a:pt x="345" y="1670"/>
                    </a:lnTo>
                    <a:lnTo>
                      <a:pt x="301" y="1709"/>
                    </a:lnTo>
                    <a:lnTo>
                      <a:pt x="254" y="1744"/>
                    </a:lnTo>
                    <a:lnTo>
                      <a:pt x="205" y="1776"/>
                    </a:lnTo>
                    <a:lnTo>
                      <a:pt x="156" y="1803"/>
                    </a:lnTo>
                    <a:lnTo>
                      <a:pt x="104" y="1826"/>
                    </a:lnTo>
                    <a:lnTo>
                      <a:pt x="53" y="1846"/>
                    </a:lnTo>
                    <a:lnTo>
                      <a:pt x="0" y="1861"/>
                    </a:lnTo>
                    <a:lnTo>
                      <a:pt x="0" y="0"/>
                    </a:lnTo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A2EAE8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635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ko-KR" altLang="en-US"/>
              </a:p>
            </p:txBody>
          </p:sp>
          <p:grpSp>
            <p:nvGrpSpPr>
              <p:cNvPr id="15372" name="Group 11"/>
              <p:cNvGrpSpPr>
                <a:grpSpLocks/>
              </p:cNvGrpSpPr>
              <p:nvPr/>
            </p:nvGrpSpPr>
            <p:grpSpPr bwMode="auto">
              <a:xfrm>
                <a:off x="3595688" y="2709863"/>
                <a:ext cx="1600200" cy="1600200"/>
                <a:chOff x="2016" y="1920"/>
                <a:chExt cx="1680" cy="1680"/>
              </a:xfrm>
            </p:grpSpPr>
            <p:sp>
              <p:nvSpPr>
                <p:cNvPr id="15377" name="Oval 12"/>
                <p:cNvSpPr>
                  <a:spLocks noChangeArrowheads="1"/>
                </p:cNvSpPr>
                <p:nvPr/>
              </p:nvSpPr>
              <p:spPr bwMode="gray">
                <a:xfrm>
                  <a:off x="2016" y="1920"/>
                  <a:ext cx="1680" cy="1680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14343"/>
                    </a:gs>
                    <a:gs pos="100000">
                      <a:srgbClr val="6E1E1E"/>
                    </a:gs>
                  </a:gsLst>
                  <a:lin ang="5400000" scaled="1"/>
                </a:gradFill>
                <a:ln w="38100">
                  <a:solidFill>
                    <a:srgbClr val="FFFFFF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latinLnBrk="1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anose="05000000000000000000" pitchFamily="2" charset="2"/>
                    <a:buChar char="£"/>
                    <a:defRPr kumimoji="1" sz="2800">
                      <a:solidFill>
                        <a:schemeClr val="tx1"/>
                      </a:solidFill>
                      <a:latin typeface="MD솔체" pitchFamily="18" charset="-127"/>
                      <a:ea typeface="HY동녘M" pitchFamily="18" charset="-127"/>
                    </a:defRPr>
                  </a:lvl1pPr>
                  <a:lvl2pPr marL="742950" indent="-285750" latinLnBrk="1">
                    <a:spcBef>
                      <a:spcPct val="20000"/>
                    </a:spcBef>
                    <a:buChar char="–"/>
                    <a:defRPr kumimoji="1" sz="2800">
                      <a:solidFill>
                        <a:schemeClr val="tx1"/>
                      </a:solidFill>
                      <a:latin typeface="MD솔체" pitchFamily="18" charset="-127"/>
                      <a:ea typeface="HY동녘M" pitchFamily="18" charset="-127"/>
                    </a:defRPr>
                  </a:lvl2pPr>
                  <a:lvl3pPr marL="1143000" indent="-228600" latinLnBrk="1">
                    <a:spcBef>
                      <a:spcPct val="20000"/>
                    </a:spcBef>
                    <a:buClr>
                      <a:schemeClr val="accent1"/>
                    </a:buClr>
                    <a:buChar char="•"/>
                    <a:defRPr kumimoji="1" sz="2400">
                      <a:solidFill>
                        <a:schemeClr val="tx1"/>
                      </a:solidFill>
                      <a:latin typeface="MD솔체" pitchFamily="18" charset="-127"/>
                      <a:ea typeface="HY동녘M" pitchFamily="18" charset="-127"/>
                    </a:defRPr>
                  </a:lvl3pPr>
                  <a:lvl4pPr marL="1600200" indent="-228600" latinLnBrk="1">
                    <a:spcBef>
                      <a:spcPct val="20000"/>
                    </a:spcBef>
                    <a:buChar char="–"/>
                    <a:defRPr kumimoji="1" sz="2000">
                      <a:solidFill>
                        <a:schemeClr val="tx1"/>
                      </a:solidFill>
                      <a:latin typeface="MD솔체" pitchFamily="18" charset="-127"/>
                      <a:ea typeface="HY동녘M" pitchFamily="18" charset="-127"/>
                    </a:defRPr>
                  </a:lvl4pPr>
                  <a:lvl5pPr marL="2057400" indent="-228600" latinLnBrk="1">
                    <a:spcBef>
                      <a:spcPct val="20000"/>
                    </a:spcBef>
                    <a:buClr>
                      <a:schemeClr val="accent1"/>
                    </a:buClr>
                    <a:buChar char="•"/>
                    <a:defRPr kumimoji="1" sz="2000">
                      <a:solidFill>
                        <a:schemeClr val="tx1"/>
                      </a:solidFill>
                      <a:latin typeface="MD솔체" pitchFamily="18" charset="-127"/>
                      <a:ea typeface="HY동녘M" pitchFamily="18" charset="-127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Char char="•"/>
                    <a:defRPr kumimoji="1" sz="2000">
                      <a:solidFill>
                        <a:schemeClr val="tx1"/>
                      </a:solidFill>
                      <a:latin typeface="MD솔체" pitchFamily="18" charset="-127"/>
                      <a:ea typeface="HY동녘M" pitchFamily="18" charset="-127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Char char="•"/>
                    <a:defRPr kumimoji="1" sz="2000">
                      <a:solidFill>
                        <a:schemeClr val="tx1"/>
                      </a:solidFill>
                      <a:latin typeface="MD솔체" pitchFamily="18" charset="-127"/>
                      <a:ea typeface="HY동녘M" pitchFamily="18" charset="-127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Char char="•"/>
                    <a:defRPr kumimoji="1" sz="2000">
                      <a:solidFill>
                        <a:schemeClr val="tx1"/>
                      </a:solidFill>
                      <a:latin typeface="MD솔체" pitchFamily="18" charset="-127"/>
                      <a:ea typeface="HY동녘M" pitchFamily="18" charset="-127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Char char="•"/>
                    <a:defRPr kumimoji="1" sz="2000">
                      <a:solidFill>
                        <a:schemeClr val="tx1"/>
                      </a:solidFill>
                      <a:latin typeface="MD솔체" pitchFamily="18" charset="-127"/>
                      <a:ea typeface="HY동녘M" pitchFamily="18" charset="-127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ko-KR" altLang="en-US" sz="2400">
                    <a:latin typeface="굴림" panose="020B0600000101010101" pitchFamily="50" charset="-127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15378" name="Freeform 13"/>
                <p:cNvSpPr>
                  <a:spLocks/>
                </p:cNvSpPr>
                <p:nvPr/>
              </p:nvSpPr>
              <p:spPr bwMode="gray">
                <a:xfrm>
                  <a:off x="2208" y="1948"/>
                  <a:ext cx="1296" cy="634"/>
                </a:xfrm>
                <a:custGeom>
                  <a:avLst/>
                  <a:gdLst>
                    <a:gd name="T0" fmla="*/ 958 w 1321"/>
                    <a:gd name="T1" fmla="*/ 62 h 712"/>
                    <a:gd name="T2" fmla="*/ 970 w 1321"/>
                    <a:gd name="T3" fmla="*/ 69 h 712"/>
                    <a:gd name="T4" fmla="*/ 973 w 1321"/>
                    <a:gd name="T5" fmla="*/ 75 h 712"/>
                    <a:gd name="T6" fmla="*/ 968 w 1321"/>
                    <a:gd name="T7" fmla="*/ 81 h 712"/>
                    <a:gd name="T8" fmla="*/ 956 w 1321"/>
                    <a:gd name="T9" fmla="*/ 85 h 712"/>
                    <a:gd name="T10" fmla="*/ 937 w 1321"/>
                    <a:gd name="T11" fmla="*/ 91 h 712"/>
                    <a:gd name="T12" fmla="*/ 912 w 1321"/>
                    <a:gd name="T13" fmla="*/ 94 h 712"/>
                    <a:gd name="T14" fmla="*/ 881 w 1321"/>
                    <a:gd name="T15" fmla="*/ 98 h 712"/>
                    <a:gd name="T16" fmla="*/ 845 w 1321"/>
                    <a:gd name="T17" fmla="*/ 102 h 712"/>
                    <a:gd name="T18" fmla="*/ 804 w 1321"/>
                    <a:gd name="T19" fmla="*/ 105 h 712"/>
                    <a:gd name="T20" fmla="*/ 759 w 1321"/>
                    <a:gd name="T21" fmla="*/ 106 h 712"/>
                    <a:gd name="T22" fmla="*/ 712 w 1321"/>
                    <a:gd name="T23" fmla="*/ 107 h 712"/>
                    <a:gd name="T24" fmla="*/ 660 w 1321"/>
                    <a:gd name="T25" fmla="*/ 110 h 712"/>
                    <a:gd name="T26" fmla="*/ 607 w 1321"/>
                    <a:gd name="T27" fmla="*/ 111 h 712"/>
                    <a:gd name="T28" fmla="*/ 586 w 1321"/>
                    <a:gd name="T29" fmla="*/ 112 h 712"/>
                    <a:gd name="T30" fmla="*/ 351 w 1321"/>
                    <a:gd name="T31" fmla="*/ 112 h 712"/>
                    <a:gd name="T32" fmla="*/ 347 w 1321"/>
                    <a:gd name="T33" fmla="*/ 112 h 712"/>
                    <a:gd name="T34" fmla="*/ 301 w 1321"/>
                    <a:gd name="T35" fmla="*/ 111 h 712"/>
                    <a:gd name="T36" fmla="*/ 257 w 1321"/>
                    <a:gd name="T37" fmla="*/ 110 h 712"/>
                    <a:gd name="T38" fmla="*/ 215 w 1321"/>
                    <a:gd name="T39" fmla="*/ 109 h 712"/>
                    <a:gd name="T40" fmla="*/ 174 w 1321"/>
                    <a:gd name="T41" fmla="*/ 106 h 712"/>
                    <a:gd name="T42" fmla="*/ 137 w 1321"/>
                    <a:gd name="T43" fmla="*/ 106 h 712"/>
                    <a:gd name="T44" fmla="*/ 106 w 1321"/>
                    <a:gd name="T45" fmla="*/ 103 h 712"/>
                    <a:gd name="T46" fmla="*/ 74 w 1321"/>
                    <a:gd name="T47" fmla="*/ 101 h 712"/>
                    <a:gd name="T48" fmla="*/ 51 w 1321"/>
                    <a:gd name="T49" fmla="*/ 99 h 712"/>
                    <a:gd name="T50" fmla="*/ 26 w 1321"/>
                    <a:gd name="T51" fmla="*/ 94 h 712"/>
                    <a:gd name="T52" fmla="*/ 18 w 1321"/>
                    <a:gd name="T53" fmla="*/ 91 h 712"/>
                    <a:gd name="T54" fmla="*/ 6 w 1321"/>
                    <a:gd name="T55" fmla="*/ 87 h 712"/>
                    <a:gd name="T56" fmla="*/ 0 w 1321"/>
                    <a:gd name="T57" fmla="*/ 82 h 712"/>
                    <a:gd name="T58" fmla="*/ 0 w 1321"/>
                    <a:gd name="T59" fmla="*/ 81 h 712"/>
                    <a:gd name="T60" fmla="*/ 4 w 1321"/>
                    <a:gd name="T61" fmla="*/ 75 h 712"/>
                    <a:gd name="T62" fmla="*/ 16 w 1321"/>
                    <a:gd name="T63" fmla="*/ 69 h 712"/>
                    <a:gd name="T64" fmla="*/ 35 w 1321"/>
                    <a:gd name="T65" fmla="*/ 58 h 712"/>
                    <a:gd name="T66" fmla="*/ 70 w 1321"/>
                    <a:gd name="T67" fmla="*/ 47 h 712"/>
                    <a:gd name="T68" fmla="*/ 110 w 1321"/>
                    <a:gd name="T69" fmla="*/ 37 h 712"/>
                    <a:gd name="T70" fmla="*/ 151 w 1321"/>
                    <a:gd name="T71" fmla="*/ 27 h 712"/>
                    <a:gd name="T72" fmla="*/ 199 w 1321"/>
                    <a:gd name="T73" fmla="*/ 19 h 712"/>
                    <a:gd name="T74" fmla="*/ 252 w 1321"/>
                    <a:gd name="T75" fmla="*/ 12 h 712"/>
                    <a:gd name="T76" fmla="*/ 306 w 1321"/>
                    <a:gd name="T77" fmla="*/ 7 h 712"/>
                    <a:gd name="T78" fmla="*/ 367 w 1321"/>
                    <a:gd name="T79" fmla="*/ 4 h 712"/>
                    <a:gd name="T80" fmla="*/ 428 w 1321"/>
                    <a:gd name="T81" fmla="*/ 4 h 712"/>
                    <a:gd name="T82" fmla="*/ 492 w 1321"/>
                    <a:gd name="T83" fmla="*/ 0 h 712"/>
                    <a:gd name="T84" fmla="*/ 492 w 1321"/>
                    <a:gd name="T85" fmla="*/ 0 h 712"/>
                    <a:gd name="T86" fmla="*/ 559 w 1321"/>
                    <a:gd name="T87" fmla="*/ 4 h 712"/>
                    <a:gd name="T88" fmla="*/ 624 w 1321"/>
                    <a:gd name="T89" fmla="*/ 4 h 712"/>
                    <a:gd name="T90" fmla="*/ 687 w 1321"/>
                    <a:gd name="T91" fmla="*/ 8 h 712"/>
                    <a:gd name="T92" fmla="*/ 745 w 1321"/>
                    <a:gd name="T93" fmla="*/ 14 h 712"/>
                    <a:gd name="T94" fmla="*/ 797 w 1321"/>
                    <a:gd name="T95" fmla="*/ 21 h 712"/>
                    <a:gd name="T96" fmla="*/ 846 w 1321"/>
                    <a:gd name="T97" fmla="*/ 30 h 712"/>
                    <a:gd name="T98" fmla="*/ 890 w 1321"/>
                    <a:gd name="T99" fmla="*/ 40 h 712"/>
                    <a:gd name="T100" fmla="*/ 927 w 1321"/>
                    <a:gd name="T101" fmla="*/ 51 h 712"/>
                    <a:gd name="T102" fmla="*/ 958 w 1321"/>
                    <a:gd name="T103" fmla="*/ 62 h 712"/>
                    <a:gd name="T104" fmla="*/ 958 w 1321"/>
                    <a:gd name="T105" fmla="*/ 62 h 712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1321"/>
                    <a:gd name="T160" fmla="*/ 0 h 712"/>
                    <a:gd name="T161" fmla="*/ 1321 w 1321"/>
                    <a:gd name="T162" fmla="*/ 712 h 712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1321" h="712">
                      <a:moveTo>
                        <a:pt x="1301" y="401"/>
                      </a:moveTo>
                      <a:lnTo>
                        <a:pt x="1317" y="442"/>
                      </a:lnTo>
                      <a:lnTo>
                        <a:pt x="1321" y="481"/>
                      </a:lnTo>
                      <a:lnTo>
                        <a:pt x="1315" y="516"/>
                      </a:lnTo>
                      <a:lnTo>
                        <a:pt x="1298" y="550"/>
                      </a:lnTo>
                      <a:lnTo>
                        <a:pt x="1272" y="579"/>
                      </a:lnTo>
                      <a:lnTo>
                        <a:pt x="1239" y="604"/>
                      </a:lnTo>
                      <a:lnTo>
                        <a:pt x="1196" y="628"/>
                      </a:lnTo>
                      <a:lnTo>
                        <a:pt x="1147" y="649"/>
                      </a:lnTo>
                      <a:lnTo>
                        <a:pt x="1092" y="667"/>
                      </a:lnTo>
                      <a:lnTo>
                        <a:pt x="1031" y="683"/>
                      </a:lnTo>
                      <a:lnTo>
                        <a:pt x="967" y="694"/>
                      </a:lnTo>
                      <a:lnTo>
                        <a:pt x="896" y="704"/>
                      </a:lnTo>
                      <a:lnTo>
                        <a:pt x="824" y="710"/>
                      </a:lnTo>
                      <a:lnTo>
                        <a:pt x="795" y="712"/>
                      </a:lnTo>
                      <a:lnTo>
                        <a:pt x="476" y="712"/>
                      </a:lnTo>
                      <a:lnTo>
                        <a:pt x="472" y="712"/>
                      </a:lnTo>
                      <a:lnTo>
                        <a:pt x="409" y="708"/>
                      </a:lnTo>
                      <a:lnTo>
                        <a:pt x="348" y="704"/>
                      </a:lnTo>
                      <a:lnTo>
                        <a:pt x="290" y="696"/>
                      </a:lnTo>
                      <a:lnTo>
                        <a:pt x="235" y="689"/>
                      </a:lnTo>
                      <a:lnTo>
                        <a:pt x="186" y="677"/>
                      </a:lnTo>
                      <a:lnTo>
                        <a:pt x="141" y="663"/>
                      </a:lnTo>
                      <a:lnTo>
                        <a:pt x="102" y="648"/>
                      </a:lnTo>
                      <a:lnTo>
                        <a:pt x="67" y="630"/>
                      </a:lnTo>
                      <a:lnTo>
                        <a:pt x="39" y="608"/>
                      </a:lnTo>
                      <a:lnTo>
                        <a:pt x="18" y="583"/>
                      </a:lnTo>
                      <a:lnTo>
                        <a:pt x="6" y="554"/>
                      </a:lnTo>
                      <a:lnTo>
                        <a:pt x="0" y="524"/>
                      </a:lnTo>
                      <a:lnTo>
                        <a:pt x="0" y="520"/>
                      </a:lnTo>
                      <a:lnTo>
                        <a:pt x="4" y="487"/>
                      </a:lnTo>
                      <a:lnTo>
                        <a:pt x="16" y="446"/>
                      </a:lnTo>
                      <a:lnTo>
                        <a:pt x="51" y="370"/>
                      </a:lnTo>
                      <a:lnTo>
                        <a:pt x="94" y="299"/>
                      </a:lnTo>
                      <a:lnTo>
                        <a:pt x="147" y="235"/>
                      </a:lnTo>
                      <a:lnTo>
                        <a:pt x="204" y="176"/>
                      </a:lnTo>
                      <a:lnTo>
                        <a:pt x="270" y="125"/>
                      </a:lnTo>
                      <a:lnTo>
                        <a:pt x="341" y="82"/>
                      </a:lnTo>
                      <a:lnTo>
                        <a:pt x="415" y="47"/>
                      </a:lnTo>
                      <a:lnTo>
                        <a:pt x="497" y="21"/>
                      </a:lnTo>
                      <a:lnTo>
                        <a:pt x="581" y="6"/>
                      </a:lnTo>
                      <a:lnTo>
                        <a:pt x="667" y="0"/>
                      </a:lnTo>
                      <a:lnTo>
                        <a:pt x="759" y="6"/>
                      </a:lnTo>
                      <a:lnTo>
                        <a:pt x="847" y="23"/>
                      </a:lnTo>
                      <a:lnTo>
                        <a:pt x="932" y="53"/>
                      </a:lnTo>
                      <a:lnTo>
                        <a:pt x="1010" y="90"/>
                      </a:lnTo>
                      <a:lnTo>
                        <a:pt x="1082" y="137"/>
                      </a:lnTo>
                      <a:lnTo>
                        <a:pt x="1149" y="194"/>
                      </a:lnTo>
                      <a:lnTo>
                        <a:pt x="1208" y="256"/>
                      </a:lnTo>
                      <a:lnTo>
                        <a:pt x="1258" y="325"/>
                      </a:lnTo>
                      <a:lnTo>
                        <a:pt x="1301" y="401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FFFFFF"/>
                    </a:gs>
                    <a:gs pos="100000">
                      <a:srgbClr val="F14343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</p:grpSp>
          <p:sp>
            <p:nvSpPr>
              <p:cNvPr id="12" name="Text Box 14"/>
              <p:cNvSpPr txBox="1">
                <a:spLocks noChangeArrowheads="1"/>
              </p:cNvSpPr>
              <p:nvPr/>
            </p:nvSpPr>
            <p:spPr bwMode="gray">
              <a:xfrm>
                <a:off x="3858164" y="3286059"/>
                <a:ext cx="1199137" cy="46112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 eaLnBrk="1" latinLnBrk="1" hangingPunct="1">
                  <a:defRPr/>
                </a:pPr>
                <a:r>
                  <a:rPr lang="en-US" altLang="ko-KR" dirty="0"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HY동녘M" pitchFamily="18" charset="-127"/>
                    <a:ea typeface="HY동녘M" pitchFamily="18" charset="-127"/>
                  </a:rPr>
                  <a:t>ER</a:t>
                </a:r>
                <a:r>
                  <a:rPr lang="ko-KR" altLang="en-US" dirty="0"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HY동녘M" pitchFamily="18" charset="-127"/>
                    <a:ea typeface="HY동녘M" pitchFamily="18" charset="-127"/>
                  </a:rPr>
                  <a:t>모델</a:t>
                </a:r>
                <a:endParaRPr lang="en-US" altLang="ko-KR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HY동녘M" pitchFamily="18" charset="-127"/>
                  <a:ea typeface="HY동녘M" pitchFamily="18" charset="-127"/>
                </a:endParaRPr>
              </a:p>
            </p:txBody>
          </p:sp>
          <p:sp>
            <p:nvSpPr>
              <p:cNvPr id="15374" name="Text Box 15"/>
              <p:cNvSpPr txBox="1">
                <a:spLocks noChangeArrowheads="1"/>
              </p:cNvSpPr>
              <p:nvPr/>
            </p:nvSpPr>
            <p:spPr bwMode="gray">
              <a:xfrm>
                <a:off x="2123052" y="2895600"/>
                <a:ext cx="1552028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latinLnBrk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£"/>
                  <a:defRPr kumimoji="1" sz="28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2pPr>
                <a:lvl3pPr marL="11430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4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3pPr>
                <a:lvl4pPr marL="1600200" indent="-228600" latinLnBrk="1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4pPr>
                <a:lvl5pPr marL="20574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9pPr>
              </a:lstStyle>
              <a:p>
                <a:pPr algn="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ko-KR" altLang="en-US" sz="2000">
                    <a:solidFill>
                      <a:srgbClr val="000000"/>
                    </a:solidFill>
                    <a:latin typeface="HY동녘M" pitchFamily="18" charset="-127"/>
                  </a:rPr>
                  <a:t>강한 표현력</a:t>
                </a:r>
                <a:endParaRPr lang="en-US" altLang="ko-KR" sz="2000">
                  <a:solidFill>
                    <a:srgbClr val="000000"/>
                  </a:solidFill>
                  <a:latin typeface="HY동녘M" pitchFamily="18" charset="-127"/>
                </a:endParaRPr>
              </a:p>
            </p:txBody>
          </p:sp>
          <p:sp>
            <p:nvSpPr>
              <p:cNvPr id="15375" name="Text Box 16"/>
              <p:cNvSpPr txBox="1">
                <a:spLocks noChangeArrowheads="1"/>
              </p:cNvSpPr>
              <p:nvPr/>
            </p:nvSpPr>
            <p:spPr bwMode="gray">
              <a:xfrm>
                <a:off x="5334000" y="1905000"/>
                <a:ext cx="1808508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latinLnBrk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£"/>
                  <a:defRPr kumimoji="1" sz="28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2pPr>
                <a:lvl3pPr marL="11430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4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3pPr>
                <a:lvl4pPr marL="1600200" indent="-228600" latinLnBrk="1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4pPr>
                <a:lvl5pPr marL="20574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ko-KR" altLang="en-US" sz="2000">
                    <a:solidFill>
                      <a:srgbClr val="000000"/>
                    </a:solidFill>
                    <a:latin typeface="HY동녘M" pitchFamily="18" charset="-127"/>
                  </a:rPr>
                  <a:t>고도의 추상화</a:t>
                </a:r>
                <a:endParaRPr lang="en-US" altLang="ko-KR" sz="2000">
                  <a:solidFill>
                    <a:srgbClr val="000000"/>
                  </a:solidFill>
                  <a:latin typeface="HY동녘M" pitchFamily="18" charset="-127"/>
                </a:endParaRPr>
              </a:p>
            </p:txBody>
          </p:sp>
          <p:sp>
            <p:nvSpPr>
              <p:cNvPr id="15376" name="Text Box 17"/>
              <p:cNvSpPr txBox="1">
                <a:spLocks noChangeArrowheads="1"/>
              </p:cNvSpPr>
              <p:nvPr/>
            </p:nvSpPr>
            <p:spPr bwMode="gray">
              <a:xfrm>
                <a:off x="4092439" y="5029200"/>
                <a:ext cx="1295547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latinLnBrk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anose="05000000000000000000" pitchFamily="2" charset="2"/>
                  <a:buChar char="£"/>
                  <a:defRPr kumimoji="1" sz="28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2pPr>
                <a:lvl3pPr marL="11430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4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3pPr>
                <a:lvl4pPr marL="1600200" indent="-228600" latinLnBrk="1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4pPr>
                <a:lvl5pPr marL="2057400" indent="-228600" latinLnBrk="1">
                  <a:spcBef>
                    <a:spcPct val="20000"/>
                  </a:spcBef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Char char="•"/>
                  <a:defRPr kumimoji="1" sz="2000">
                    <a:solidFill>
                      <a:schemeClr val="tx1"/>
                    </a:solidFill>
                    <a:latin typeface="MD솔체" pitchFamily="18" charset="-127"/>
                    <a:ea typeface="HY동녘M" pitchFamily="18" charset="-127"/>
                  </a:defRPr>
                </a:lvl9pPr>
              </a:lstStyle>
              <a:p>
                <a:pPr algn="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ko-KR" altLang="en-US" sz="2000">
                    <a:solidFill>
                      <a:srgbClr val="000000"/>
                    </a:solidFill>
                    <a:latin typeface="HY동녘M" pitchFamily="18" charset="-127"/>
                  </a:rPr>
                  <a:t>이해 용이</a:t>
                </a:r>
                <a:endParaRPr lang="en-US" altLang="ko-KR" sz="2000">
                  <a:solidFill>
                    <a:srgbClr val="000000"/>
                  </a:solidFill>
                  <a:latin typeface="HY동녘M" pitchFamily="18" charset="-127"/>
                </a:endParaRPr>
              </a:p>
            </p:txBody>
          </p:sp>
        </p:grpSp>
      </p:grpSp>
      <p:sp>
        <p:nvSpPr>
          <p:cNvPr id="15365" name="TextBox 18"/>
          <p:cNvSpPr txBox="1">
            <a:spLocks noChangeArrowheads="1"/>
          </p:cNvSpPr>
          <p:nvPr/>
        </p:nvSpPr>
        <p:spPr bwMode="auto">
          <a:xfrm>
            <a:off x="714375" y="1428750"/>
            <a:ext cx="82248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400" b="1">
                <a:latin typeface="HY동녘M" pitchFamily="18" charset="-127"/>
              </a:rPr>
              <a:t>실세계를 엔티티</a:t>
            </a:r>
            <a:r>
              <a:rPr lang="en-US" altLang="ko-KR" sz="2400" b="1">
                <a:latin typeface="HY동녘M" pitchFamily="18" charset="-127"/>
              </a:rPr>
              <a:t>, </a:t>
            </a:r>
            <a:r>
              <a:rPr lang="ko-KR" altLang="en-US" sz="2400" b="1">
                <a:latin typeface="HY동녘M" pitchFamily="18" charset="-127"/>
              </a:rPr>
              <a:t>애트리뷰트</a:t>
            </a:r>
            <a:r>
              <a:rPr lang="en-US" altLang="ko-KR" sz="2400" b="1">
                <a:latin typeface="HY동녘M" pitchFamily="18" charset="-127"/>
              </a:rPr>
              <a:t>, </a:t>
            </a:r>
            <a:r>
              <a:rPr lang="ko-KR" altLang="en-US" sz="2400" b="1">
                <a:latin typeface="HY동녘M" pitchFamily="18" charset="-127"/>
              </a:rPr>
              <a:t>엔티티들 간의 관계로 표현함</a:t>
            </a:r>
            <a:endParaRPr lang="ko-KR" altLang="en-US" sz="2400">
              <a:latin typeface="HY동녘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233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609"/>
    </mc:Choice>
    <mc:Fallback xmlns="">
      <p:transition spd="slow" advTm="168609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ER </a:t>
            </a:r>
            <a:r>
              <a:rPr lang="ko-KR" altLang="en-US"/>
              <a:t>모델의 요소</a:t>
            </a:r>
          </a:p>
        </p:txBody>
      </p:sp>
      <p:sp>
        <p:nvSpPr>
          <p:cNvPr id="17411" name="AutoShape 21"/>
          <p:cNvSpPr>
            <a:spLocks noChangeArrowheads="1"/>
          </p:cNvSpPr>
          <p:nvPr/>
        </p:nvSpPr>
        <p:spPr bwMode="gray">
          <a:xfrm>
            <a:off x="3124200" y="2635250"/>
            <a:ext cx="2798763" cy="2420938"/>
          </a:xfrm>
          <a:prstGeom prst="triangle">
            <a:avLst>
              <a:gd name="adj" fmla="val 50000"/>
            </a:avLst>
          </a:prstGeom>
          <a:noFill/>
          <a:ln w="25400" algn="ctr">
            <a:solidFill>
              <a:srgbClr val="92915E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ko-KR" altLang="en-US" sz="24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17412" name="Group 5"/>
          <p:cNvGrpSpPr>
            <a:grpSpLocks/>
          </p:cNvGrpSpPr>
          <p:nvPr/>
        </p:nvGrpSpPr>
        <p:grpSpPr bwMode="auto">
          <a:xfrm>
            <a:off x="3429000" y="1752600"/>
            <a:ext cx="2125663" cy="1852613"/>
            <a:chOff x="2057" y="862"/>
            <a:chExt cx="1549" cy="1351"/>
          </a:xfrm>
        </p:grpSpPr>
        <p:sp>
          <p:nvSpPr>
            <p:cNvPr id="17427" name="AutoShape 6"/>
            <p:cNvSpPr>
              <a:spLocks noChangeArrowheads="1"/>
            </p:cNvSpPr>
            <p:nvPr/>
          </p:nvSpPr>
          <p:spPr bwMode="gray">
            <a:xfrm>
              <a:off x="2070" y="885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17428" name="AutoShape 7"/>
            <p:cNvSpPr>
              <a:spLocks noChangeArrowheads="1"/>
            </p:cNvSpPr>
            <p:nvPr/>
          </p:nvSpPr>
          <p:spPr bwMode="gray">
            <a:xfrm>
              <a:off x="2057" y="862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17429" name="AutoShape 8"/>
            <p:cNvSpPr>
              <a:spLocks noChangeArrowheads="1"/>
            </p:cNvSpPr>
            <p:nvPr/>
          </p:nvSpPr>
          <p:spPr bwMode="gray">
            <a:xfrm>
              <a:off x="2147" y="942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rgbClr val="7262EC"/>
                </a:gs>
                <a:gs pos="100000">
                  <a:srgbClr val="2614AA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17413" name="Group 9"/>
          <p:cNvGrpSpPr>
            <a:grpSpLocks/>
          </p:cNvGrpSpPr>
          <p:nvPr/>
        </p:nvGrpSpPr>
        <p:grpSpPr bwMode="auto">
          <a:xfrm>
            <a:off x="2057400" y="4144963"/>
            <a:ext cx="2125663" cy="1852612"/>
            <a:chOff x="1110" y="2656"/>
            <a:chExt cx="1549" cy="1351"/>
          </a:xfrm>
        </p:grpSpPr>
        <p:sp>
          <p:nvSpPr>
            <p:cNvPr id="17424" name="AutoShape 10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17425" name="AutoShape 11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17426" name="AutoShape 12"/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rgbClr val="24B443"/>
                </a:gs>
                <a:gs pos="100000">
                  <a:srgbClr val="115D16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grpSp>
        <p:nvGrpSpPr>
          <p:cNvPr id="17414" name="Group 13"/>
          <p:cNvGrpSpPr>
            <a:grpSpLocks/>
          </p:cNvGrpSpPr>
          <p:nvPr/>
        </p:nvGrpSpPr>
        <p:grpSpPr bwMode="auto">
          <a:xfrm>
            <a:off x="4887913" y="4144963"/>
            <a:ext cx="2122487" cy="1852612"/>
            <a:chOff x="3174" y="2656"/>
            <a:chExt cx="1549" cy="1351"/>
          </a:xfrm>
        </p:grpSpPr>
        <p:sp>
          <p:nvSpPr>
            <p:cNvPr id="17421" name="AutoShape 14"/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17422" name="AutoShape 15"/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17423" name="AutoShape 16"/>
            <p:cNvSpPr>
              <a:spLocks noChangeArrowheads="1"/>
            </p:cNvSpPr>
            <p:nvPr/>
          </p:nvSpPr>
          <p:spPr bwMode="gray">
            <a:xfrm>
              <a:off x="3264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rgbClr val="CC7032"/>
                </a:gs>
                <a:gs pos="100000">
                  <a:srgbClr val="844820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latinLnBrk="1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anose="05000000000000000000" pitchFamily="2" charset="2"/>
                <a:buChar char="£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2pPr>
              <a:lvl3pPr marL="11430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4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3pPr>
              <a:lvl4pPr marL="1600200" indent="-228600" latinLnBrk="1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4pPr>
              <a:lvl5pPr marL="2057400" indent="-228600" latinLnBrk="1">
                <a:spcBef>
                  <a:spcPct val="20000"/>
                </a:spcBef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kumimoji="1" sz="2000">
                  <a:solidFill>
                    <a:schemeClr val="tx1"/>
                  </a:solidFill>
                  <a:latin typeface="MD솔체" pitchFamily="18" charset="-127"/>
                  <a:ea typeface="HY동녘M" pitchFamily="18" charset="-127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ko-KR" altLang="en-US" sz="2400"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</p:grpSp>
      <p:sp>
        <p:nvSpPr>
          <p:cNvPr id="17415" name="Text Box 17"/>
          <p:cNvSpPr txBox="1">
            <a:spLocks noChangeArrowheads="1"/>
          </p:cNvSpPr>
          <p:nvPr/>
        </p:nvSpPr>
        <p:spPr bwMode="gray">
          <a:xfrm>
            <a:off x="4000500" y="2428875"/>
            <a:ext cx="10604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>
                <a:solidFill>
                  <a:srgbClr val="FFFFFF"/>
                </a:solidFill>
                <a:latin typeface="HY동녘M" pitchFamily="18" charset="-127"/>
              </a:rPr>
              <a:t>엔티티</a:t>
            </a:r>
            <a:endParaRPr lang="en-US" altLang="ko-KR" sz="2000">
              <a:solidFill>
                <a:srgbClr val="FFFFFF"/>
              </a:solidFill>
              <a:latin typeface="HY동녘M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2000">
                <a:solidFill>
                  <a:srgbClr val="FFFFFF"/>
                </a:solidFill>
                <a:latin typeface="HY동녘M" pitchFamily="18" charset="-127"/>
              </a:rPr>
              <a:t>(Entity)</a:t>
            </a:r>
          </a:p>
        </p:txBody>
      </p:sp>
      <p:sp>
        <p:nvSpPr>
          <p:cNvPr id="17416" name="Text Box 18"/>
          <p:cNvSpPr txBox="1">
            <a:spLocks noChangeArrowheads="1"/>
          </p:cNvSpPr>
          <p:nvPr/>
        </p:nvSpPr>
        <p:spPr bwMode="gray">
          <a:xfrm>
            <a:off x="2428875" y="4857750"/>
            <a:ext cx="14668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>
                <a:solidFill>
                  <a:srgbClr val="FFFFFF"/>
                </a:solidFill>
                <a:latin typeface="HY동녘M" pitchFamily="18" charset="-127"/>
              </a:rPr>
              <a:t>애트리뷰트</a:t>
            </a:r>
            <a:endParaRPr lang="en-US" altLang="ko-KR" sz="2000">
              <a:solidFill>
                <a:srgbClr val="FFFFFF"/>
              </a:solidFill>
              <a:latin typeface="HY동녘M" pitchFamily="18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2000">
                <a:solidFill>
                  <a:srgbClr val="FFFFFF"/>
                </a:solidFill>
                <a:latin typeface="HY동녘M" pitchFamily="18" charset="-127"/>
              </a:rPr>
              <a:t>(Attribute)</a:t>
            </a:r>
          </a:p>
        </p:txBody>
      </p:sp>
      <p:sp>
        <p:nvSpPr>
          <p:cNvPr id="17417" name="Text Box 19"/>
          <p:cNvSpPr txBox="1">
            <a:spLocks noChangeArrowheads="1"/>
          </p:cNvSpPr>
          <p:nvPr/>
        </p:nvSpPr>
        <p:spPr bwMode="gray">
          <a:xfrm>
            <a:off x="5000625" y="4643438"/>
            <a:ext cx="18891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itchFamily="18" charset="-127"/>
                <a:ea typeface="HY동녘M" pitchFamily="18" charset="-12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>
                <a:solidFill>
                  <a:srgbClr val="FFFFFF"/>
                </a:solidFill>
                <a:latin typeface="HY동녘M" pitchFamily="18" charset="-127"/>
              </a:rPr>
              <a:t>관계</a:t>
            </a:r>
            <a:endParaRPr lang="en-US" altLang="ko-KR" sz="2000">
              <a:solidFill>
                <a:srgbClr val="FFFFFF"/>
              </a:solidFill>
              <a:latin typeface="HY동녘M" pitchFamily="18" charset="-127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2000">
                <a:solidFill>
                  <a:srgbClr val="FFFFFF"/>
                </a:solidFill>
                <a:latin typeface="HY동녘M" pitchFamily="18" charset="-127"/>
              </a:rPr>
              <a:t>(Relationship)</a:t>
            </a: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643563" y="1714500"/>
            <a:ext cx="2857500" cy="1214438"/>
          </a:xfrm>
          <a:prstGeom prst="roundRect">
            <a:avLst/>
          </a:prstGeom>
          <a:solidFill>
            <a:srgbClr val="F4F1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latinLnBrk="1" hangingPunct="1">
              <a:defRPr/>
            </a:pP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독립적으로 존재하면서 고유하게 식별이 가능한 객체</a:t>
            </a:r>
            <a:endParaRPr lang="en-US" altLang="ko-KR" sz="1800" dirty="0">
              <a:solidFill>
                <a:schemeClr val="tx2">
                  <a:lumMod val="75000"/>
                </a:schemeClr>
              </a:solidFill>
              <a:latin typeface="HY동녘B" pitchFamily="18" charset="-127"/>
              <a:ea typeface="HY동녘B" pitchFamily="18" charset="-127"/>
            </a:endParaRPr>
          </a:p>
          <a:p>
            <a:pPr eaLnBrk="1" latinLnBrk="1" hangingPunct="1">
              <a:defRPr/>
            </a:pP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예</a:t>
            </a:r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) 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학생</a:t>
            </a:r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, 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학과</a:t>
            </a:r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, 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교과목</a:t>
            </a:r>
          </a:p>
        </p:txBody>
      </p:sp>
      <p:sp>
        <p:nvSpPr>
          <p:cNvPr id="24" name="모서리가 둥근 직사각형 23"/>
          <p:cNvSpPr/>
          <p:nvPr/>
        </p:nvSpPr>
        <p:spPr>
          <a:xfrm>
            <a:off x="6000750" y="5643563"/>
            <a:ext cx="2857500" cy="1214437"/>
          </a:xfrm>
          <a:prstGeom prst="roundRect">
            <a:avLst/>
          </a:prstGeom>
          <a:solidFill>
            <a:srgbClr val="F4F1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latinLnBrk="1" hangingPunct="1">
              <a:defRPr/>
            </a:pPr>
            <a:r>
              <a:rPr lang="ko-KR" altLang="en-US" sz="1800" dirty="0" err="1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두개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 이상의 </a:t>
            </a:r>
            <a:r>
              <a:rPr lang="ko-KR" altLang="en-US" sz="1800" dirty="0" err="1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엔티티들을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 </a:t>
            </a:r>
            <a:r>
              <a:rPr lang="ko-KR" altLang="en-US" sz="1800" dirty="0" err="1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연관짓는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 것</a:t>
            </a:r>
            <a:endParaRPr lang="en-US" altLang="ko-KR" sz="1800" dirty="0">
              <a:solidFill>
                <a:schemeClr val="tx2">
                  <a:lumMod val="75000"/>
                </a:schemeClr>
              </a:solidFill>
              <a:latin typeface="HY동녘B" pitchFamily="18" charset="-127"/>
              <a:ea typeface="HY동녘B" pitchFamily="18" charset="-127"/>
            </a:endParaRPr>
          </a:p>
          <a:p>
            <a:pPr eaLnBrk="1" latinLnBrk="1" hangingPunct="1">
              <a:defRPr/>
            </a:pP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예</a:t>
            </a:r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) 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수강</a:t>
            </a:r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, 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소속</a:t>
            </a:r>
          </a:p>
        </p:txBody>
      </p:sp>
      <p:sp>
        <p:nvSpPr>
          <p:cNvPr id="23" name="모서리가 둥근 직사각형 22"/>
          <p:cNvSpPr/>
          <p:nvPr/>
        </p:nvSpPr>
        <p:spPr>
          <a:xfrm>
            <a:off x="142875" y="3286125"/>
            <a:ext cx="3071813" cy="1214438"/>
          </a:xfrm>
          <a:prstGeom prst="roundRect">
            <a:avLst/>
          </a:prstGeom>
          <a:solidFill>
            <a:srgbClr val="F4F1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latinLnBrk="1" hangingPunct="1">
              <a:defRPr/>
            </a:pPr>
            <a:r>
              <a:rPr lang="ko-KR" altLang="en-US" sz="1800" dirty="0" err="1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엔티티를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 구성하는 속성</a:t>
            </a:r>
            <a:endParaRPr lang="en-US" altLang="ko-KR" sz="1800" dirty="0">
              <a:solidFill>
                <a:schemeClr val="tx2">
                  <a:lumMod val="75000"/>
                </a:schemeClr>
              </a:solidFill>
              <a:latin typeface="HY동녘B" pitchFamily="18" charset="-127"/>
              <a:ea typeface="HY동녘B" pitchFamily="18" charset="-127"/>
            </a:endParaRPr>
          </a:p>
          <a:p>
            <a:pPr eaLnBrk="1" latinLnBrk="1" hangingPunct="1">
              <a:defRPr/>
            </a:pP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예</a:t>
            </a:r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) 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이름</a:t>
            </a:r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, 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학번</a:t>
            </a:r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, 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위치</a:t>
            </a:r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, </a:t>
            </a:r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강사</a:t>
            </a:r>
          </a:p>
        </p:txBody>
      </p:sp>
    </p:spTree>
    <p:extLst>
      <p:ext uri="{BB962C8B-B14F-4D97-AF65-F5344CB8AC3E}">
        <p14:creationId xmlns:p14="http://schemas.microsoft.com/office/powerpoint/2010/main" val="3535017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143"/>
    </mc:Choice>
    <mc:Fallback xmlns="">
      <p:transition spd="slow" advTm="32414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66" name="Object 2">
            <a:extLst>
              <a:ext uri="{FF2B5EF4-FFF2-40B4-BE49-F238E27FC236}">
                <a16:creationId xmlns:a16="http://schemas.microsoft.com/office/drawing/2014/main" id="{87C3C38F-BC99-89F9-06D8-8949E730AE5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8963" y="1781175"/>
          <a:ext cx="7932737" cy="4422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7403175" imgH="4126984" progId="Photoshop.Image.7">
                  <p:embed/>
                </p:oleObj>
              </mc:Choice>
              <mc:Fallback>
                <p:oleObj name="Image" r:id="rId3" imgW="7403175" imgH="4126984" progId="Photoshop.Image.7">
                  <p:embed/>
                  <p:pic>
                    <p:nvPicPr>
                      <p:cNvPr id="11266" name="Object 2">
                        <a:extLst>
                          <a:ext uri="{FF2B5EF4-FFF2-40B4-BE49-F238E27FC236}">
                            <a16:creationId xmlns:a16="http://schemas.microsoft.com/office/drawing/2014/main" id="{87C3C38F-BC99-89F9-06D8-8949E730AE5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8963" y="1781175"/>
                        <a:ext cx="7932737" cy="4422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 advTm="68555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AutoShape 3">
            <a:extLst>
              <a:ext uri="{FF2B5EF4-FFF2-40B4-BE49-F238E27FC236}">
                <a16:creationId xmlns:a16="http://schemas.microsoft.com/office/drawing/2014/main" id="{A71FEB67-072F-757A-C8F6-129F6AB2F8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163" y="2324100"/>
            <a:ext cx="8267700" cy="3582988"/>
          </a:xfrm>
          <a:prstGeom prst="roundRect">
            <a:avLst>
              <a:gd name="adj" fmla="val 16667"/>
            </a:avLst>
          </a:prstGeom>
          <a:noFill/>
          <a:ln w="9525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lnSpc>
                <a:spcPct val="14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car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1</a:t>
            </a:r>
          </a:p>
          <a:p>
            <a:pPr algn="ctr" latinLnBrk="0">
              <a:lnSpc>
                <a:spcPct val="14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((ABC 123, TEXAS), TK629, Ford Mustang, convertible, 1999, (red, black))</a:t>
            </a:r>
          </a:p>
          <a:p>
            <a:pPr algn="ctr" latinLnBrk="0">
              <a:lnSpc>
                <a:spcPct val="14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car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2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lnSpc>
                <a:spcPct val="14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((ABC 123, NEW YORK), WP9872, Nissan 300ZX, 2-door, 2002, (blue))</a:t>
            </a:r>
          </a:p>
          <a:p>
            <a:pPr algn="ctr" latinLnBrk="0">
              <a:lnSpc>
                <a:spcPct val="14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car</a:t>
            </a:r>
            <a:r>
              <a:rPr kumimoji="0" lang="en-US" altLang="ko-KR" sz="2000" baseline="-25000">
                <a:latin typeface="Times New Roman" panose="02020603050405020304" pitchFamily="18" charset="0"/>
                <a:ea typeface="굴림" panose="020B0600000101010101" pitchFamily="50" charset="-127"/>
              </a:rPr>
              <a:t>3</a:t>
            </a: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algn="ctr" latinLnBrk="0">
              <a:lnSpc>
                <a:spcPct val="14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latin typeface="Times New Roman" panose="02020603050405020304" pitchFamily="18" charset="0"/>
                <a:ea typeface="굴림" panose="020B0600000101010101" pitchFamily="50" charset="-127"/>
              </a:rPr>
              <a:t>((VSY 720, TEXAS), TD729, Buick LeSabre, 4-door, 2003, (white, blue))</a:t>
            </a:r>
          </a:p>
          <a:p>
            <a:pPr algn="ctr" latinLnBrk="0">
              <a:lnSpc>
                <a:spcPct val="14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>
                <a:latin typeface="Times New Roman" panose="02020603050405020304" pitchFamily="18" charset="0"/>
                <a:ea typeface="굴림" panose="020B0600000101010101" pitchFamily="50" charset="-127"/>
              </a:rPr>
              <a:t>…</a:t>
            </a:r>
          </a:p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endParaRPr kumimoji="0" lang="en-US" altLang="ko-KR" sz="20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3315" name="Text Box 4">
            <a:extLst>
              <a:ext uri="{FF2B5EF4-FFF2-40B4-BE49-F238E27FC236}">
                <a16:creationId xmlns:a16="http://schemas.microsoft.com/office/drawing/2014/main" id="{A2A4EEE2-FCD8-093E-0F04-DA05CE65CF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1550988"/>
            <a:ext cx="8053388" cy="66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Char char="£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2pPr>
            <a:lvl3pPr marL="11430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4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4pPr>
            <a:lvl5pPr marL="2057400" indent="-228600" latinLnBrk="1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MD솔체" panose="02020603020101020101" pitchFamily="18" charset="-127"/>
                <a:ea typeface="HY동녘M" panose="02030600000101010101" pitchFamily="18" charset="-127"/>
              </a:defRPr>
            </a:lvl9pPr>
          </a:lstStyle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900">
                <a:latin typeface="Times New Roman" panose="02020603050405020304" pitchFamily="18" charset="0"/>
                <a:ea typeface="굴림" panose="020B0600000101010101" pitchFamily="50" charset="-127"/>
              </a:rPr>
              <a:t>CAR</a:t>
            </a:r>
          </a:p>
          <a:p>
            <a:pPr algn="ctr" latinLnBrk="0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900">
                <a:latin typeface="Times New Roman" panose="02020603050405020304" pitchFamily="18" charset="0"/>
                <a:ea typeface="굴림" panose="020B0600000101010101" pitchFamily="50" charset="-127"/>
              </a:rPr>
              <a:t>Registration(RegistrationNumber, State), VehicleID, Make, Model, Year, (Color)</a:t>
            </a:r>
          </a:p>
        </p:txBody>
      </p:sp>
      <p:sp>
        <p:nvSpPr>
          <p:cNvPr id="13316" name="제목 1">
            <a:extLst>
              <a:ext uri="{FF2B5EF4-FFF2-40B4-BE49-F238E27FC236}">
                <a16:creationId xmlns:a16="http://schemas.microsoft.com/office/drawing/2014/main" id="{46C95DCD-1CD0-27FA-C58D-9753F51933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엔티티 타입과 엔티티</a:t>
            </a:r>
          </a:p>
        </p:txBody>
      </p:sp>
    </p:spTree>
  </p:cSld>
  <p:clrMapOvr>
    <a:masterClrMapping/>
  </p:clrMapOvr>
  <p:transition spd="slow" advTm="130654"/>
</p:sld>
</file>

<file path=ppt/theme/theme1.xml><?xml version="1.0" encoding="utf-8"?>
<a:theme xmlns:a="http://schemas.openxmlformats.org/drawingml/2006/main" name="인터넷 세상">
  <a:themeElements>
    <a:clrScheme name="인터넷 세상 2">
      <a:dk1>
        <a:srgbClr val="000000"/>
      </a:dk1>
      <a:lt1>
        <a:srgbClr val="FFFFFF"/>
      </a:lt1>
      <a:dk2>
        <a:srgbClr val="003399"/>
      </a:dk2>
      <a:lt2>
        <a:srgbClr val="4D4D4D"/>
      </a:lt2>
      <a:accent1>
        <a:srgbClr val="336699"/>
      </a:accent1>
      <a:accent2>
        <a:srgbClr val="009999"/>
      </a:accent2>
      <a:accent3>
        <a:srgbClr val="FFFFFF"/>
      </a:accent3>
      <a:accent4>
        <a:srgbClr val="000000"/>
      </a:accent4>
      <a:accent5>
        <a:srgbClr val="ADB8CA"/>
      </a:accent5>
      <a:accent6>
        <a:srgbClr val="008A8A"/>
      </a:accent6>
      <a:hlink>
        <a:srgbClr val="CCECFF"/>
      </a:hlink>
      <a:folHlink>
        <a:srgbClr val="C0C0C0"/>
      </a:folHlink>
    </a:clrScheme>
    <a:fontScheme name="인터넷 세상">
      <a:majorFont>
        <a:latin typeface="MD솔체"/>
        <a:ea typeface="MD솔체"/>
        <a:cs typeface=""/>
      </a:majorFont>
      <a:minorFont>
        <a:latin typeface="MD솔체"/>
        <a:ea typeface="MD솔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인터넷 세상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인터넷 세상 2">
        <a:dk1>
          <a:srgbClr val="000000"/>
        </a:dk1>
        <a:lt1>
          <a:srgbClr val="FFFFFF"/>
        </a:lt1>
        <a:dk2>
          <a:srgbClr val="003399"/>
        </a:dk2>
        <a:lt2>
          <a:srgbClr val="4D4D4D"/>
        </a:lt2>
        <a:accent1>
          <a:srgbClr val="336699"/>
        </a:accent1>
        <a:accent2>
          <a:srgbClr val="009999"/>
        </a:accent2>
        <a:accent3>
          <a:srgbClr val="FFFFFF"/>
        </a:accent3>
        <a:accent4>
          <a:srgbClr val="000000"/>
        </a:accent4>
        <a:accent5>
          <a:srgbClr val="ADB8CA"/>
        </a:accent5>
        <a:accent6>
          <a:srgbClr val="008A8A"/>
        </a:accent6>
        <a:hlink>
          <a:srgbClr val="CCECFF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25466</TotalTime>
  <Words>1100</Words>
  <Application>Microsoft Office PowerPoint</Application>
  <PresentationFormat>화면 슬라이드 쇼(4:3)</PresentationFormat>
  <Paragraphs>309</Paragraphs>
  <Slides>32</Slides>
  <Notes>29</Notes>
  <HiddenSlides>0</HiddenSlides>
  <MMClips>1</MMClips>
  <ScaleCrop>false</ScaleCrop>
  <HeadingPairs>
    <vt:vector size="8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6" baseType="lpstr">
      <vt:lpstr>HY견명조</vt:lpstr>
      <vt:lpstr>HY동녘B</vt:lpstr>
      <vt:lpstr>HY동녘M</vt:lpstr>
      <vt:lpstr>HY울릉도M</vt:lpstr>
      <vt:lpstr>MD솔체</vt:lpstr>
      <vt:lpstr>굴림</vt:lpstr>
      <vt:lpstr>신명조</vt:lpstr>
      <vt:lpstr>Amasis MT Pro Medium</vt:lpstr>
      <vt:lpstr>Arial</vt:lpstr>
      <vt:lpstr>Tahoma</vt:lpstr>
      <vt:lpstr>Times New Roman</vt:lpstr>
      <vt:lpstr>Wingdings</vt:lpstr>
      <vt:lpstr>인터넷 세상</vt:lpstr>
      <vt:lpstr>Image</vt:lpstr>
      <vt:lpstr>Databases  ER 모델을 사용한 데이터 모델링</vt:lpstr>
      <vt:lpstr>PowerPoint 프레젠테이션</vt:lpstr>
      <vt:lpstr>데이타베이스 설계</vt:lpstr>
      <vt:lpstr>데이타베이스 설계의 요구사항</vt:lpstr>
      <vt:lpstr>데이타베이스 설계의 주요단계</vt:lpstr>
      <vt:lpstr>ER모델</vt:lpstr>
      <vt:lpstr>ER 모델의 요소</vt:lpstr>
      <vt:lpstr>PowerPoint 프레젠테이션</vt:lpstr>
      <vt:lpstr>엔티티 타입과 엔티티</vt:lpstr>
      <vt:lpstr>애트리뷰트</vt:lpstr>
      <vt:lpstr>애트리뷰트의 종류</vt:lpstr>
      <vt:lpstr>단순 애트리뷰트</vt:lpstr>
      <vt:lpstr>복합 애트리뷰트</vt:lpstr>
      <vt:lpstr>단순 vs 복합</vt:lpstr>
      <vt:lpstr>단일값 애트리뷰트</vt:lpstr>
      <vt:lpstr>다치 애트리뷰트</vt:lpstr>
      <vt:lpstr>단일값 vs 다치</vt:lpstr>
      <vt:lpstr>저장된 애트리뷰트</vt:lpstr>
      <vt:lpstr>유도된 애트리뷰트</vt:lpstr>
      <vt:lpstr>저장된 vs 유도된</vt:lpstr>
      <vt:lpstr>키 애트리뷰트</vt:lpstr>
      <vt:lpstr>PowerPoint 프레젠테이션</vt:lpstr>
      <vt:lpstr>엔티티 타입의 종류</vt:lpstr>
      <vt:lpstr>관계와 관계타입</vt:lpstr>
      <vt:lpstr>관계타입에 대한 제약조건</vt:lpstr>
      <vt:lpstr>N:1 관계</vt:lpstr>
      <vt:lpstr>M:N 관계</vt:lpstr>
      <vt:lpstr>순환적 관계 타입</vt:lpstr>
      <vt:lpstr>순환적 관계 타입의 예</vt:lpstr>
      <vt:lpstr>ER 스키마를 위한 ER 다이어그램 표기법</vt:lpstr>
      <vt:lpstr>예제 데이타베이스</vt:lpstr>
      <vt:lpstr>PowerPoint 프레젠테이션</vt:lpstr>
    </vt:vector>
  </TitlesOfParts>
  <Company>우리집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장지웅</dc:creator>
  <cp:lastModifiedBy>장지웅(A0072)</cp:lastModifiedBy>
  <cp:revision>234</cp:revision>
  <dcterms:created xsi:type="dcterms:W3CDTF">2007-03-04T09:35:15Z</dcterms:created>
  <dcterms:modified xsi:type="dcterms:W3CDTF">2024-10-23T05:42:47Z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TC010610151042</vt:lpwstr>
  </property>
</Properties>
</file>